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749" r:id="rId2"/>
    <p:sldId id="763" r:id="rId3"/>
    <p:sldId id="781" r:id="rId4"/>
    <p:sldId id="772" r:id="rId5"/>
    <p:sldId id="771" r:id="rId6"/>
    <p:sldId id="784" r:id="rId7"/>
    <p:sldId id="782" r:id="rId8"/>
    <p:sldId id="783" r:id="rId9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47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3\Dropbox\&#1053;&#1077;&#1092;&#1090;&#1103;&#1085;&#1086;&#1081;%20&#1088;&#1099;&#1085;&#1086;&#1082;_&#1079;&#1072;&#1084;&#1077;&#1097;&#1077;&#1085;&#1080;&#1077;%20&#1056;&#1086;&#1089;&#1089;&#1080;&#1080;\&#1057;&#1090;&#1072;&#1090;&#1080;&#1089;&#1090;&#1080;&#1095;&#1077;&#1089;&#1082;&#1086;&#1077;%20&#1087;&#1088;&#1080;&#1083;&#1086;&#1078;&#1077;&#1085;&#1080;&#1077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3\Dropbox\&#1053;&#1077;&#1092;&#1090;&#1103;&#1085;&#1086;&#1081;%20&#1088;&#1099;&#1085;&#1086;&#1082;_&#1079;&#1072;&#1084;&#1077;&#1097;&#1077;&#1085;&#1080;&#1077;%20&#1056;&#1086;&#1089;&#1089;&#1080;&#1080;\&#1057;&#1090;&#1072;&#1090;&#1080;&#1089;&#1090;&#1080;&#1095;&#1077;&#1089;&#1082;&#1086;&#1077;%20&#1087;&#1088;&#1080;&#1083;&#1086;&#1078;&#1077;&#1085;&#1080;&#1077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197\Downloads\&#1069;&#1082;&#1089;&#1087;&#1086;&#1088;&#1090;%20&#1085;&#1077;&#1092;&#1090;&#108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_titov\Dropbox\&#1053;&#1077;&#1092;&#1090;&#1103;&#1085;&#1086;&#1081;%20&#1088;&#1099;&#1085;&#1086;&#1082;_&#1079;&#1072;&#1084;&#1077;&#1097;&#1077;&#1085;&#1080;&#1077;%20&#1056;&#1086;&#1089;&#1089;&#1080;&#1080;\&#1057;&#1090;&#1072;&#1090;&#1080;&#1089;&#1090;&#1080;&#1095;&#1077;&#1089;&#1082;&#1086;&#1077;%20&#1087;&#1088;&#1080;&#1083;&#1086;&#1078;&#1077;&#1085;&#1080;&#1077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_titov\Dropbox\&#1053;&#1077;&#1092;&#1090;&#1103;&#1085;&#1086;&#1081;%20&#1088;&#1099;&#1085;&#1086;&#1082;_&#1079;&#1072;&#1084;&#1077;&#1097;&#1077;&#1085;&#1080;&#1077;%20&#1056;&#1086;&#1089;&#1089;&#1080;&#1080;\&#1057;&#1090;&#1072;&#1090;&#1080;&#1089;&#1090;&#1080;&#1095;&#1077;&#1089;&#1082;&#1086;&#1077;%20&#1087;&#1088;&#1080;&#1083;&#1086;&#1078;&#1077;&#1085;&#1080;&#1077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_titov\Dropbox\&#1053;&#1077;&#1092;&#1090;&#1103;&#1085;&#1086;&#1081;%20&#1088;&#1099;&#1085;&#1086;&#1082;_&#1079;&#1072;&#1084;&#1077;&#1097;&#1077;&#1085;&#1080;&#1077;%20&#1056;&#1086;&#1089;&#1089;&#1080;&#1080;\&#1057;&#1090;&#1072;&#1090;&#1080;&#1089;&#1090;&#1080;&#1095;&#1077;&#1089;&#1082;&#1086;&#1077;%20&#1087;&#1088;&#1080;&#1083;&#1086;&#1078;&#1077;&#1085;&#1080;&#1077;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891076115485562E-2"/>
          <c:y val="5.0925925925925923E-2"/>
          <c:w val="0.92894225721784773"/>
          <c:h val="0.85406641878098566"/>
        </c:manualLayout>
      </c:layout>
      <c:lineChart>
        <c:grouping val="standard"/>
        <c:varyColors val="0"/>
        <c:ser>
          <c:idx val="0"/>
          <c:order val="0"/>
          <c:tx>
            <c:strRef>
              <c:f>'Добыча РФ'!$A$47</c:f>
              <c:strCache>
                <c:ptCount val="1"/>
                <c:pt idx="0">
                  <c:v>2019</c:v>
                </c:pt>
              </c:strCache>
            </c:strRef>
          </c:tx>
          <c:spPr>
            <a:ln w="15875">
              <a:solidFill>
                <a:srgbClr val="A5A5A5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A5A5A5"/>
              </a:solidFill>
              <a:ln>
                <a:noFill/>
              </a:ln>
            </c:spPr>
          </c:marker>
          <c:cat>
            <c:strRef>
              <c:f>'Добыча РФ'!$B$46:$M$46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'Добыча РФ'!$B$47:$M$47</c:f>
              <c:numCache>
                <c:formatCode>General</c:formatCode>
                <c:ptCount val="12"/>
                <c:pt idx="0">
                  <c:v>1552.0577741935483</c:v>
                </c:pt>
                <c:pt idx="1">
                  <c:v>1546.3</c:v>
                </c:pt>
                <c:pt idx="2">
                  <c:v>1542.0096774193548</c:v>
                </c:pt>
                <c:pt idx="3">
                  <c:v>1533.3266666666668</c:v>
                </c:pt>
                <c:pt idx="4">
                  <c:v>1516.0709677419354</c:v>
                </c:pt>
                <c:pt idx="5">
                  <c:v>1522.4633333333334</c:v>
                </c:pt>
                <c:pt idx="6">
                  <c:v>1521.741935483871</c:v>
                </c:pt>
                <c:pt idx="7">
                  <c:v>1542.1387096774195</c:v>
                </c:pt>
                <c:pt idx="8">
                  <c:v>1536.6766666666667</c:v>
                </c:pt>
                <c:pt idx="9">
                  <c:v>1533.374193548387</c:v>
                </c:pt>
                <c:pt idx="10">
                  <c:v>1535.7666666666667</c:v>
                </c:pt>
                <c:pt idx="11">
                  <c:v>1538.1967741935484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4C-43B8-BE33-F4A6CD2E438C}"/>
            </c:ext>
          </c:extLst>
        </c:ser>
        <c:ser>
          <c:idx val="1"/>
          <c:order val="1"/>
          <c:tx>
            <c:strRef>
              <c:f>'Добыча РФ'!$A$48</c:f>
              <c:strCache>
                <c:ptCount val="1"/>
                <c:pt idx="0">
                  <c:v>2020</c:v>
                </c:pt>
              </c:strCache>
            </c:strRef>
          </c:tx>
          <c:spPr>
            <a:ln w="15875">
              <a:solidFill>
                <a:srgbClr val="539FDE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539FDE"/>
              </a:solidFill>
              <a:ln>
                <a:noFill/>
              </a:ln>
            </c:spPr>
          </c:marker>
          <c:cat>
            <c:strRef>
              <c:f>'Добыча РФ'!$B$46:$M$46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'Добыча РФ'!$B$48:$M$48</c:f>
              <c:numCache>
                <c:formatCode>General</c:formatCode>
                <c:ptCount val="12"/>
                <c:pt idx="0">
                  <c:v>1544.3451612903225</c:v>
                </c:pt>
                <c:pt idx="1">
                  <c:v>1541.7620689655173</c:v>
                </c:pt>
                <c:pt idx="2">
                  <c:v>1541.2870967741935</c:v>
                </c:pt>
                <c:pt idx="3">
                  <c:v>1546.88</c:v>
                </c:pt>
                <c:pt idx="4">
                  <c:v>1281.9258064516127</c:v>
                </c:pt>
                <c:pt idx="5">
                  <c:v>1272.75</c:v>
                </c:pt>
                <c:pt idx="6">
                  <c:v>1279.9064516129031</c:v>
                </c:pt>
                <c:pt idx="7">
                  <c:v>1346.7096774193549</c:v>
                </c:pt>
                <c:pt idx="8">
                  <c:v>1359.6066666666666</c:v>
                </c:pt>
                <c:pt idx="9">
                  <c:v>1363.8935483870966</c:v>
                </c:pt>
                <c:pt idx="10">
                  <c:v>1367.7733333333333</c:v>
                </c:pt>
                <c:pt idx="11">
                  <c:v>1372.241935483871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4C-43B8-BE33-F4A6CD2E438C}"/>
            </c:ext>
          </c:extLst>
        </c:ser>
        <c:ser>
          <c:idx val="2"/>
          <c:order val="2"/>
          <c:tx>
            <c:strRef>
              <c:f>'Добыча РФ'!$A$49</c:f>
              <c:strCache>
                <c:ptCount val="1"/>
                <c:pt idx="0">
                  <c:v>2021</c:v>
                </c:pt>
              </c:strCache>
            </c:strRef>
          </c:tx>
          <c:spPr>
            <a:ln w="19050">
              <a:solidFill>
                <a:srgbClr val="00447C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00447C"/>
              </a:solidFill>
              <a:ln>
                <a:noFill/>
              </a:ln>
            </c:spPr>
          </c:marker>
          <c:cat>
            <c:strRef>
              <c:f>'Добыча РФ'!$B$46:$M$46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'Добыча РФ'!$B$49:$M$49</c:f>
              <c:numCache>
                <c:formatCode>General</c:formatCode>
                <c:ptCount val="12"/>
                <c:pt idx="0">
                  <c:v>1387.4064516129031</c:v>
                </c:pt>
                <c:pt idx="1">
                  <c:v>1379.6428571428571</c:v>
                </c:pt>
                <c:pt idx="2">
                  <c:v>1400.0967741935483</c:v>
                </c:pt>
                <c:pt idx="3">
                  <c:v>1429.2366666666667</c:v>
                </c:pt>
                <c:pt idx="4">
                  <c:v>1427.9709677419355</c:v>
                </c:pt>
                <c:pt idx="5">
                  <c:v>1421.3933333333334</c:v>
                </c:pt>
                <c:pt idx="6">
                  <c:v>1427.1709677419356</c:v>
                </c:pt>
                <c:pt idx="7">
                  <c:v>1422.3709677419354</c:v>
                </c:pt>
                <c:pt idx="8">
                  <c:v>1461.97</c:v>
                </c:pt>
                <c:pt idx="9">
                  <c:v>1479.258064516129</c:v>
                </c:pt>
                <c:pt idx="10">
                  <c:v>1487.9133333333334</c:v>
                </c:pt>
                <c:pt idx="11">
                  <c:v>1487.5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24C-43B8-BE33-F4A6CD2E438C}"/>
            </c:ext>
          </c:extLst>
        </c:ser>
        <c:ser>
          <c:idx val="3"/>
          <c:order val="3"/>
          <c:tx>
            <c:strRef>
              <c:f>'Добыча РФ'!$A$50</c:f>
              <c:strCache>
                <c:ptCount val="1"/>
                <c:pt idx="0">
                  <c:v>2022</c:v>
                </c:pt>
              </c:strCache>
            </c:strRef>
          </c:tx>
          <c:spPr>
            <a:ln w="19050">
              <a:solidFill>
                <a:srgbClr val="C02800"/>
              </a:solidFill>
            </a:ln>
          </c:spPr>
          <c:marker>
            <c:symbol val="circle"/>
            <c:size val="7"/>
            <c:spPr>
              <a:solidFill>
                <a:srgbClr val="C02800"/>
              </a:solidFill>
              <a:ln>
                <a:noFill/>
              </a:ln>
            </c:spPr>
          </c:marker>
          <c:cat>
            <c:strRef>
              <c:f>'Добыча РФ'!$B$46:$M$46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'Добыча РФ'!$B$50:$M$50</c:f>
              <c:numCache>
                <c:formatCode>General</c:formatCode>
                <c:ptCount val="12"/>
                <c:pt idx="0">
                  <c:v>1504.5483870967741</c:v>
                </c:pt>
                <c:pt idx="1">
                  <c:v>1508.1785714285713</c:v>
                </c:pt>
                <c:pt idx="2">
                  <c:v>1502.258064516129</c:v>
                </c:pt>
                <c:pt idx="3">
                  <c:v>1374.34</c:v>
                </c:pt>
                <c:pt idx="4">
                  <c:v>1389.9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24C-43B8-BE33-F4A6CD2E4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31512"/>
        <c:axId val="136732296"/>
      </c:lineChart>
      <c:catAx>
        <c:axId val="136731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732296"/>
        <c:crosses val="autoZero"/>
        <c:auto val="1"/>
        <c:lblAlgn val="ctr"/>
        <c:lblOffset val="100"/>
        <c:noMultiLvlLbl val="0"/>
      </c:catAx>
      <c:valAx>
        <c:axId val="136732296"/>
        <c:scaling>
          <c:orientation val="minMax"/>
          <c:min val="125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  <a:alpha val="60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т/сут.</a:t>
                </a:r>
              </a:p>
            </c:rich>
          </c:tx>
          <c:layout>
            <c:manualLayout>
              <c:xMode val="edge"/>
              <c:yMode val="edge"/>
              <c:x val="0.11409926794294484"/>
              <c:y val="5.688080656584593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6731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506007359767056E-2"/>
          <c:y val="0.66531127062627327"/>
          <c:w val="0.24848309991785375"/>
          <c:h val="0.23277256332718263"/>
        </c:manualLayout>
      </c:layout>
      <c:overlay val="0"/>
    </c:legend>
    <c:plotVisOnly val="1"/>
    <c:dispBlanksAs val="gap"/>
    <c:showDLblsOverMax val="0"/>
  </c:chart>
  <c:spPr>
    <a:ln>
      <a:solidFill>
        <a:srgbClr val="4472C4"/>
      </a:solidFill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891076115485562E-2"/>
          <c:y val="5.0925925925925923E-2"/>
          <c:w val="0.92894225721784773"/>
          <c:h val="0.85406641878098566"/>
        </c:manualLayout>
      </c:layout>
      <c:lineChart>
        <c:grouping val="standard"/>
        <c:varyColors val="0"/>
        <c:ser>
          <c:idx val="0"/>
          <c:order val="0"/>
          <c:tx>
            <c:strRef>
              <c:f>'Добыча РФ'!$A$69</c:f>
              <c:strCache>
                <c:ptCount val="1"/>
                <c:pt idx="0">
                  <c:v>2019</c:v>
                </c:pt>
              </c:strCache>
            </c:strRef>
          </c:tx>
          <c:spPr>
            <a:ln w="15875">
              <a:solidFill>
                <a:srgbClr val="A5A5A5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A5A5A5"/>
              </a:solidFill>
              <a:ln>
                <a:noFill/>
              </a:ln>
            </c:spPr>
          </c:marker>
          <c:cat>
            <c:strRef>
              <c:f>'Добыча РФ'!$B$68:$M$68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'Добыча РФ'!$B$69:$M$69</c:f>
              <c:numCache>
                <c:formatCode>General</c:formatCode>
                <c:ptCount val="12"/>
                <c:pt idx="0">
                  <c:v>810.03451612903223</c:v>
                </c:pt>
                <c:pt idx="1">
                  <c:v>810.95535714285711</c:v>
                </c:pt>
                <c:pt idx="2">
                  <c:v>765.10161290322583</c:v>
                </c:pt>
                <c:pt idx="3">
                  <c:v>739.25466666666659</c:v>
                </c:pt>
                <c:pt idx="4">
                  <c:v>718.98</c:v>
                </c:pt>
                <c:pt idx="5">
                  <c:v>783.45099999999991</c:v>
                </c:pt>
                <c:pt idx="6">
                  <c:v>823.91096774193556</c:v>
                </c:pt>
                <c:pt idx="7">
                  <c:v>836.24</c:v>
                </c:pt>
                <c:pt idx="8">
                  <c:v>796.92266666666671</c:v>
                </c:pt>
                <c:pt idx="9">
                  <c:v>791.44741935483864</c:v>
                </c:pt>
                <c:pt idx="10">
                  <c:v>825.43166666666673</c:v>
                </c:pt>
                <c:pt idx="11">
                  <c:v>817.76483870967741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66-453A-932F-AF294AF660A3}"/>
            </c:ext>
          </c:extLst>
        </c:ser>
        <c:ser>
          <c:idx val="1"/>
          <c:order val="1"/>
          <c:tx>
            <c:strRef>
              <c:f>'Добыча РФ'!$A$70</c:f>
              <c:strCache>
                <c:ptCount val="1"/>
                <c:pt idx="0">
                  <c:v>2020</c:v>
                </c:pt>
              </c:strCache>
            </c:strRef>
          </c:tx>
          <c:spPr>
            <a:ln w="15875">
              <a:solidFill>
                <a:srgbClr val="539FDE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539FDE"/>
              </a:solidFill>
              <a:ln>
                <a:noFill/>
              </a:ln>
            </c:spPr>
          </c:marker>
          <c:cat>
            <c:strRef>
              <c:f>'Добыча РФ'!$B$68:$M$68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'Добыча РФ'!$B$70:$M$70</c:f>
              <c:numCache>
                <c:formatCode>General</c:formatCode>
                <c:ptCount val="12"/>
                <c:pt idx="0">
                  <c:v>808.58645161290326</c:v>
                </c:pt>
                <c:pt idx="1">
                  <c:v>828.73068965517234</c:v>
                </c:pt>
                <c:pt idx="2">
                  <c:v>822.15129032258062</c:v>
                </c:pt>
                <c:pt idx="3">
                  <c:v>742.51766666666663</c:v>
                </c:pt>
                <c:pt idx="4">
                  <c:v>692.33838709677423</c:v>
                </c:pt>
                <c:pt idx="5">
                  <c:v>694.38966666666659</c:v>
                </c:pt>
                <c:pt idx="6">
                  <c:v>731.43580645161285</c:v>
                </c:pt>
                <c:pt idx="7">
                  <c:v>742.56935483870973</c:v>
                </c:pt>
                <c:pt idx="8">
                  <c:v>738.39730000000009</c:v>
                </c:pt>
                <c:pt idx="9">
                  <c:v>702.36316129032264</c:v>
                </c:pt>
                <c:pt idx="10">
                  <c:v>757.64736666666658</c:v>
                </c:pt>
                <c:pt idx="11">
                  <c:v>757.86322580645151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F66-453A-932F-AF294AF660A3}"/>
            </c:ext>
          </c:extLst>
        </c:ser>
        <c:ser>
          <c:idx val="2"/>
          <c:order val="2"/>
          <c:tx>
            <c:strRef>
              <c:f>'Добыча РФ'!$A$71</c:f>
              <c:strCache>
                <c:ptCount val="1"/>
                <c:pt idx="0">
                  <c:v>2021</c:v>
                </c:pt>
              </c:strCache>
            </c:strRef>
          </c:tx>
          <c:spPr>
            <a:ln w="19050">
              <a:solidFill>
                <a:srgbClr val="00447C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00447C"/>
              </a:solidFill>
              <a:ln>
                <a:noFill/>
              </a:ln>
            </c:spPr>
          </c:marker>
          <c:cat>
            <c:strRef>
              <c:f>'Добыча РФ'!$B$68:$M$68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'Добыча РФ'!$B$71:$M$71</c:f>
              <c:numCache>
                <c:formatCode>General</c:formatCode>
                <c:ptCount val="12"/>
                <c:pt idx="0">
                  <c:v>745.7872580645161</c:v>
                </c:pt>
                <c:pt idx="1">
                  <c:v>784.67464285714289</c:v>
                </c:pt>
                <c:pt idx="2">
                  <c:v>790.50322580645161</c:v>
                </c:pt>
                <c:pt idx="3">
                  <c:v>788.38</c:v>
                </c:pt>
                <c:pt idx="4">
                  <c:v>753.12612903225806</c:v>
                </c:pt>
                <c:pt idx="5">
                  <c:v>768.17893333333325</c:v>
                </c:pt>
                <c:pt idx="6">
                  <c:v>771.36664516129042</c:v>
                </c:pt>
                <c:pt idx="7">
                  <c:v>813.36632258064515</c:v>
                </c:pt>
                <c:pt idx="8">
                  <c:v>771.92859999999996</c:v>
                </c:pt>
                <c:pt idx="9">
                  <c:v>779.99858064516127</c:v>
                </c:pt>
                <c:pt idx="10">
                  <c:v>803.25873333333334</c:v>
                </c:pt>
                <c:pt idx="11">
                  <c:v>805.28861290322584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F66-453A-932F-AF294AF660A3}"/>
            </c:ext>
          </c:extLst>
        </c:ser>
        <c:ser>
          <c:idx val="3"/>
          <c:order val="3"/>
          <c:tx>
            <c:strRef>
              <c:f>'Добыча РФ'!$A$72</c:f>
              <c:strCache>
                <c:ptCount val="1"/>
                <c:pt idx="0">
                  <c:v>2022</c:v>
                </c:pt>
              </c:strCache>
            </c:strRef>
          </c:tx>
          <c:spPr>
            <a:ln w="19050">
              <a:solidFill>
                <a:srgbClr val="C02800"/>
              </a:solidFill>
            </a:ln>
          </c:spPr>
          <c:marker>
            <c:symbol val="circle"/>
            <c:size val="7"/>
            <c:spPr>
              <a:solidFill>
                <a:srgbClr val="C02800"/>
              </a:solidFill>
              <a:ln>
                <a:noFill/>
              </a:ln>
            </c:spPr>
          </c:marker>
          <c:cat>
            <c:strRef>
              <c:f>'Добыча РФ'!$B$68:$M$68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'Добыча РФ'!$B$72:$M$72</c:f>
              <c:numCache>
                <c:formatCode>General</c:formatCode>
                <c:ptCount val="12"/>
                <c:pt idx="0">
                  <c:v>814.97412903225802</c:v>
                </c:pt>
                <c:pt idx="1">
                  <c:v>806.76007142857145</c:v>
                </c:pt>
                <c:pt idx="2">
                  <c:v>732</c:v>
                </c:pt>
                <c:pt idx="3">
                  <c:v>663.33333333333337</c:v>
                </c:pt>
                <c:pt idx="4">
                  <c:v>687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F66-453A-932F-AF294AF66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82392"/>
        <c:axId val="137082784"/>
      </c:lineChart>
      <c:catAx>
        <c:axId val="137082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082784"/>
        <c:crosses val="autoZero"/>
        <c:auto val="1"/>
        <c:lblAlgn val="ctr"/>
        <c:lblOffset val="100"/>
        <c:noMultiLvlLbl val="0"/>
      </c:catAx>
      <c:valAx>
        <c:axId val="137082784"/>
        <c:scaling>
          <c:orientation val="minMax"/>
          <c:min val="65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  <a:alpha val="60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т/сут.</a:t>
                </a:r>
              </a:p>
            </c:rich>
          </c:tx>
          <c:layout>
            <c:manualLayout>
              <c:xMode val="edge"/>
              <c:yMode val="edge"/>
              <c:x val="9.3081926632080689E-2"/>
              <c:y val="1.9771714582188854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7082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402763585849478"/>
          <c:y val="0.76270259275637886"/>
          <c:w val="0.58096825683049158"/>
          <c:h val="0.13538124119707701"/>
        </c:manualLayout>
      </c:layout>
      <c:overlay val="0"/>
    </c:legend>
    <c:plotVisOnly val="1"/>
    <c:dispBlanksAs val="gap"/>
    <c:showDLblsOverMax val="0"/>
  </c:chart>
  <c:spPr>
    <a:ln>
      <a:solidFill>
        <a:srgbClr val="4472C4"/>
      </a:solidFill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891076115485562E-2"/>
          <c:y val="5.0925925925925923E-2"/>
          <c:w val="0.92894225721784773"/>
          <c:h val="0.85406641878098566"/>
        </c:manualLayout>
      </c:layout>
      <c:lineChart>
        <c:grouping val="standard"/>
        <c:varyColors val="0"/>
        <c:ser>
          <c:idx val="0"/>
          <c:order val="0"/>
          <c:tx>
            <c:strRef>
              <c:f>'[1]Добыча РФ'!$A$60</c:f>
              <c:strCache>
                <c:ptCount val="1"/>
                <c:pt idx="0">
                  <c:v>2019</c:v>
                </c:pt>
              </c:strCache>
            </c:strRef>
          </c:tx>
          <c:spPr>
            <a:ln w="15875">
              <a:solidFill>
                <a:srgbClr val="A5A5A5"/>
              </a:solidFill>
              <a:prstDash val="dash"/>
            </a:ln>
          </c:spPr>
          <c:marker>
            <c:symbol val="circle"/>
            <c:size val="6"/>
            <c:spPr>
              <a:solidFill>
                <a:srgbClr val="A5A5A5"/>
              </a:solidFill>
              <a:ln>
                <a:noFill/>
              </a:ln>
            </c:spPr>
          </c:marker>
          <c:cat>
            <c:strRef>
              <c:f>'[1]Добыча РФ'!$B$46:$M$46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'[1]Добыча РФ'!$B$60:$M$60</c:f>
              <c:numCache>
                <c:formatCode>General</c:formatCode>
                <c:ptCount val="12"/>
                <c:pt idx="0">
                  <c:v>689.54307419354848</c:v>
                </c:pt>
                <c:pt idx="1">
                  <c:v>754.3271428571428</c:v>
                </c:pt>
                <c:pt idx="2">
                  <c:v>788.39365483870972</c:v>
                </c:pt>
                <c:pt idx="3">
                  <c:v>711.33486333333337</c:v>
                </c:pt>
                <c:pt idx="4">
                  <c:v>636.47608387096773</c:v>
                </c:pt>
                <c:pt idx="5">
                  <c:v>679.71892333333335</c:v>
                </c:pt>
                <c:pt idx="6">
                  <c:v>770.15737419354855</c:v>
                </c:pt>
                <c:pt idx="7">
                  <c:v>781.3355967741935</c:v>
                </c:pt>
                <c:pt idx="8">
                  <c:v>772.03885666666656</c:v>
                </c:pt>
                <c:pt idx="9">
                  <c:v>806.57657096774199</c:v>
                </c:pt>
                <c:pt idx="10">
                  <c:v>757.79523666666671</c:v>
                </c:pt>
                <c:pt idx="11">
                  <c:v>699.50195161290321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C9-47A8-B8ED-283589C3DE95}"/>
            </c:ext>
          </c:extLst>
        </c:ser>
        <c:ser>
          <c:idx val="1"/>
          <c:order val="1"/>
          <c:tx>
            <c:strRef>
              <c:f>'[1]Добыча РФ'!$A$61</c:f>
              <c:strCache>
                <c:ptCount val="1"/>
                <c:pt idx="0">
                  <c:v>2020</c:v>
                </c:pt>
              </c:strCache>
            </c:strRef>
          </c:tx>
          <c:spPr>
            <a:ln w="15875">
              <a:solidFill>
                <a:srgbClr val="539FDE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539FDE"/>
              </a:solidFill>
              <a:ln>
                <a:noFill/>
              </a:ln>
            </c:spPr>
          </c:marker>
          <c:cat>
            <c:strRef>
              <c:f>'[1]Добыча РФ'!$B$46:$M$46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'[1]Добыча РФ'!$B$61:$M$61</c:f>
              <c:numCache>
                <c:formatCode>General</c:formatCode>
                <c:ptCount val="12"/>
                <c:pt idx="0">
                  <c:v>701.70476451612899</c:v>
                </c:pt>
                <c:pt idx="1">
                  <c:v>670.13321034482749</c:v>
                </c:pt>
                <c:pt idx="2">
                  <c:v>715.12440190322593</c:v>
                </c:pt>
                <c:pt idx="3">
                  <c:v>749.95107313333335</c:v>
                </c:pt>
                <c:pt idx="4">
                  <c:v>635.18638612903226</c:v>
                </c:pt>
                <c:pt idx="5">
                  <c:v>692.20611659999997</c:v>
                </c:pt>
                <c:pt idx="6">
                  <c:v>599.30438477419364</c:v>
                </c:pt>
                <c:pt idx="7">
                  <c:v>538.96586983870964</c:v>
                </c:pt>
                <c:pt idx="8">
                  <c:v>674.3762276333332</c:v>
                </c:pt>
                <c:pt idx="9">
                  <c:v>608.96514332258062</c:v>
                </c:pt>
                <c:pt idx="10">
                  <c:v>660.54241750000006</c:v>
                </c:pt>
                <c:pt idx="11">
                  <c:v>601.53228658064518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C9-47A8-B8ED-283589C3DE95}"/>
            </c:ext>
          </c:extLst>
        </c:ser>
        <c:ser>
          <c:idx val="2"/>
          <c:order val="2"/>
          <c:tx>
            <c:strRef>
              <c:f>'[1]Добыча РФ'!$A$62</c:f>
              <c:strCache>
                <c:ptCount val="1"/>
                <c:pt idx="0">
                  <c:v>2021</c:v>
                </c:pt>
              </c:strCache>
            </c:strRef>
          </c:tx>
          <c:spPr>
            <a:ln w="19050">
              <a:solidFill>
                <a:srgbClr val="00447C"/>
              </a:solidFill>
              <a:prstDash val="dash"/>
            </a:ln>
          </c:spPr>
          <c:marker>
            <c:symbol val="circle"/>
            <c:size val="7"/>
            <c:spPr>
              <a:solidFill>
                <a:srgbClr val="00447C"/>
              </a:solidFill>
              <a:ln>
                <a:noFill/>
              </a:ln>
            </c:spPr>
          </c:marker>
          <c:cat>
            <c:strRef>
              <c:f>'[1]Добыча РФ'!$B$46:$M$46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'[1]Добыча РФ'!$B$62:$M$62</c:f>
              <c:numCache>
                <c:formatCode>General</c:formatCode>
                <c:ptCount val="12"/>
                <c:pt idx="0">
                  <c:v>556.66911974193556</c:v>
                </c:pt>
                <c:pt idx="1">
                  <c:v>647.45427735714281</c:v>
                </c:pt>
                <c:pt idx="2">
                  <c:v>583.74528909677417</c:v>
                </c:pt>
                <c:pt idx="3">
                  <c:v>521.53339933333325</c:v>
                </c:pt>
                <c:pt idx="4">
                  <c:v>632.96063903225809</c:v>
                </c:pt>
                <c:pt idx="5">
                  <c:v>778.30342743333324</c:v>
                </c:pt>
                <c:pt idx="6">
                  <c:v>626.73380954838706</c:v>
                </c:pt>
                <c:pt idx="7">
                  <c:v>656.73274651612905</c:v>
                </c:pt>
                <c:pt idx="8">
                  <c:v>670.07235166666658</c:v>
                </c:pt>
                <c:pt idx="9">
                  <c:v>668.60616948387099</c:v>
                </c:pt>
                <c:pt idx="10">
                  <c:v>589.15123366666671</c:v>
                </c:pt>
                <c:pt idx="11">
                  <c:v>632.54666754838706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C9-47A8-B8ED-283589C3DE95}"/>
            </c:ext>
          </c:extLst>
        </c:ser>
        <c:ser>
          <c:idx val="3"/>
          <c:order val="3"/>
          <c:tx>
            <c:strRef>
              <c:f>'[1]Добыча РФ'!$A$63</c:f>
              <c:strCache>
                <c:ptCount val="1"/>
                <c:pt idx="0">
                  <c:v>2022</c:v>
                </c:pt>
              </c:strCache>
            </c:strRef>
          </c:tx>
          <c:spPr>
            <a:ln w="19050">
              <a:solidFill>
                <a:srgbClr val="C02800"/>
              </a:solidFill>
            </a:ln>
          </c:spPr>
          <c:marker>
            <c:symbol val="circle"/>
            <c:size val="7"/>
            <c:spPr>
              <a:solidFill>
                <a:srgbClr val="C02800"/>
              </a:solidFill>
              <a:ln>
                <a:noFill/>
              </a:ln>
            </c:spPr>
          </c:marker>
          <c:cat>
            <c:strRef>
              <c:f>'[1]Добыча РФ'!$B$46:$M$46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'[1]Добыча РФ'!$B$63:$M$63</c:f>
              <c:numCache>
                <c:formatCode>General</c:formatCode>
                <c:ptCount val="12"/>
                <c:pt idx="0">
                  <c:v>572.72318487096777</c:v>
                </c:pt>
                <c:pt idx="1">
                  <c:v>669.38247521428571</c:v>
                </c:pt>
                <c:pt idx="2">
                  <c:v>616.12903225806451</c:v>
                </c:pt>
                <c:pt idx="3">
                  <c:v>670.34838709677422</c:v>
                </c:pt>
                <c:pt idx="4">
                  <c:v>729.33904516129041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7C9-47A8-B8ED-283589C3D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83568"/>
        <c:axId val="138879680"/>
      </c:lineChart>
      <c:catAx>
        <c:axId val="13708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879680"/>
        <c:crosses val="autoZero"/>
        <c:auto val="1"/>
        <c:lblAlgn val="ctr"/>
        <c:lblOffset val="100"/>
        <c:noMultiLvlLbl val="0"/>
      </c:catAx>
      <c:valAx>
        <c:axId val="138879680"/>
        <c:scaling>
          <c:orientation val="minMax"/>
          <c:min val="45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  <a:alpha val="60000"/>
                </a:schemeClr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т/сут.</a:t>
                </a:r>
              </a:p>
            </c:rich>
          </c:tx>
          <c:layout>
            <c:manualLayout>
              <c:xMode val="edge"/>
              <c:yMode val="edge"/>
              <c:x val="7.7570876159564012E-2"/>
              <c:y val="5.158964767128110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708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506007359767056E-2"/>
          <c:y val="0.78589100278735646"/>
          <c:w val="0.85917012281861727"/>
          <c:h val="0.11219283116609949"/>
        </c:manualLayout>
      </c:layout>
      <c:overlay val="0"/>
    </c:legend>
    <c:plotVisOnly val="1"/>
    <c:dispBlanksAs val="gap"/>
    <c:showDLblsOverMax val="0"/>
  </c:chart>
  <c:spPr>
    <a:ln>
      <a:solidFill>
        <a:srgbClr val="5B9BD5"/>
      </a:solidFill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9172663460104"/>
          <c:y val="0"/>
          <c:w val="0.7632324272236255"/>
          <c:h val="1"/>
        </c:manualLayout>
      </c:layout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64-4A6B-8D44-9418025E24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bg1"/>
                        </a:solidFill>
                      </a:defRPr>
                    </a:pPr>
                    <a:fld id="{F723DE1A-F077-4D7D-B5E8-DE3C72EFEA82}" type="CATEGORYNAME">
                      <a:rPr lang="ru-RU" sz="1000" dirty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ru-RU" sz="1000" baseline="0" dirty="0"/>
                      <a:t>; </a:t>
                    </a:r>
                    <a:fld id="{6DE34B57-0336-4F18-B7AA-D029C185DB63}" type="VALUE">
                      <a:rPr lang="ru-RU" sz="1000" baseline="0" smtClean="0"/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r>
                      <a:rPr lang="ru-RU" sz="1000" baseline="0" dirty="0"/>
                      <a:t>*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64-4A6B-8D44-9418025E249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506548221454851E-2"/>
                  <c:y val="-4.8235026656117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64-4A6B-8D44-9418025E2499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'Китай импорт'!$A$2:$A$12</c:f>
              <c:strCache>
                <c:ptCount val="11"/>
                <c:pt idx="0">
                  <c:v>Россия</c:v>
                </c:pt>
                <c:pt idx="1">
                  <c:v>Сауд. Аравия</c:v>
                </c:pt>
                <c:pt idx="2">
                  <c:v>Ирак</c:v>
                </c:pt>
                <c:pt idx="3">
                  <c:v>Ангола</c:v>
                </c:pt>
                <c:pt idx="4">
                  <c:v>ОАЭ</c:v>
                </c:pt>
                <c:pt idx="5">
                  <c:v>Оман</c:v>
                </c:pt>
                <c:pt idx="6">
                  <c:v>Малайзия</c:v>
                </c:pt>
                <c:pt idx="7">
                  <c:v>Бразилия</c:v>
                </c:pt>
                <c:pt idx="8">
                  <c:v>Кувейт</c:v>
                </c:pt>
                <c:pt idx="9">
                  <c:v>США</c:v>
                </c:pt>
                <c:pt idx="10">
                  <c:v>Прочие</c:v>
                </c:pt>
              </c:strCache>
            </c:strRef>
          </c:cat>
          <c:val>
            <c:numRef>
              <c:f>'Китай импорт'!$B$2:$B$12</c:f>
              <c:numCache>
                <c:formatCode>General</c:formatCode>
                <c:ptCount val="11"/>
                <c:pt idx="0">
                  <c:v>79.653999999999996</c:v>
                </c:pt>
                <c:pt idx="1">
                  <c:v>87.576999999999998</c:v>
                </c:pt>
                <c:pt idx="2">
                  <c:v>54.13</c:v>
                </c:pt>
                <c:pt idx="3">
                  <c:v>39.162999999999997</c:v>
                </c:pt>
                <c:pt idx="4">
                  <c:v>33.825000000000003</c:v>
                </c:pt>
                <c:pt idx="5">
                  <c:v>44.789000000000001</c:v>
                </c:pt>
                <c:pt idx="6">
                  <c:v>18.738</c:v>
                </c:pt>
                <c:pt idx="7">
                  <c:v>30.28</c:v>
                </c:pt>
                <c:pt idx="8">
                  <c:v>30.163</c:v>
                </c:pt>
                <c:pt idx="9">
                  <c:v>11.471</c:v>
                </c:pt>
                <c:pt idx="10">
                  <c:v>83.18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64-4A6B-8D44-9418025E2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9172663460104"/>
          <c:y val="0"/>
          <c:w val="0.7632324272236255"/>
          <c:h val="1"/>
        </c:manualLayout>
      </c:layout>
      <c:pieChart>
        <c:varyColors val="1"/>
        <c:ser>
          <c:idx val="0"/>
          <c:order val="0"/>
          <c:explosion val="1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2AD-4AEC-9BDF-EA45724019E2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AD-4AEC-9BDF-EA45724019E2}"/>
              </c:ext>
            </c:extLst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5517595550607741E-3"/>
                  <c:y val="-0.11633756380010064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tx1"/>
                        </a:solidFill>
                      </a:defRPr>
                    </a:pPr>
                    <a:r>
                      <a:rPr lang="ru-RU" sz="1050" b="1" dirty="0">
                        <a:solidFill>
                          <a:schemeClr val="tx1"/>
                        </a:solidFill>
                      </a:rPr>
                      <a:t>Россия;</a:t>
                    </a:r>
                  </a:p>
                  <a:p>
                    <a:pPr>
                      <a:defRPr sz="1050" b="1">
                        <a:solidFill>
                          <a:schemeClr val="tx1"/>
                        </a:solidFill>
                      </a:defRPr>
                    </a:pPr>
                    <a:r>
                      <a:rPr lang="ru-RU" sz="1050" b="1" dirty="0">
                        <a:solidFill>
                          <a:schemeClr val="tx1"/>
                        </a:solidFill>
                      </a:rPr>
                      <a:t>4.5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AD-4AEC-9BDF-EA45724019E2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'Индия импорт'!$M$3:$M$10</c:f>
              <c:strCache>
                <c:ptCount val="8"/>
                <c:pt idx="0">
                  <c:v>Ирак</c:v>
                </c:pt>
                <c:pt idx="1">
                  <c:v>Сауд. Аравия</c:v>
                </c:pt>
                <c:pt idx="2">
                  <c:v>ОАЭ</c:v>
                </c:pt>
                <c:pt idx="3">
                  <c:v>США</c:v>
                </c:pt>
                <c:pt idx="4">
                  <c:v>Нигерия</c:v>
                </c:pt>
                <c:pt idx="5">
                  <c:v>Кувейт</c:v>
                </c:pt>
                <c:pt idx="6">
                  <c:v>Россия</c:v>
                </c:pt>
                <c:pt idx="7">
                  <c:v>Прочие</c:v>
                </c:pt>
              </c:strCache>
            </c:strRef>
          </c:cat>
          <c:val>
            <c:numRef>
              <c:f>'Индия импорт'!$N$3:$N$10</c:f>
              <c:numCache>
                <c:formatCode>General</c:formatCode>
                <c:ptCount val="8"/>
                <c:pt idx="0">
                  <c:v>51.882662000000003</c:v>
                </c:pt>
                <c:pt idx="1">
                  <c:v>34.256010000000003</c:v>
                </c:pt>
                <c:pt idx="2">
                  <c:v>23.017731900000001</c:v>
                </c:pt>
                <c:pt idx="3">
                  <c:v>20.703880000000002</c:v>
                </c:pt>
                <c:pt idx="4">
                  <c:v>15.811909999999999</c:v>
                </c:pt>
                <c:pt idx="5">
                  <c:v>13.568828</c:v>
                </c:pt>
                <c:pt idx="6">
                  <c:v>4.5432360000000003</c:v>
                </c:pt>
                <c:pt idx="7">
                  <c:v>50.044236399999981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AD-4AEC-9BDF-EA4572401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70297579180284E-2"/>
          <c:y val="1.8394553463990888E-2"/>
          <c:w val="0.92354368173218437"/>
          <c:h val="0.879479756662318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'Нефтепрод_всего страны'!$A$40</c:f>
              <c:strCache>
                <c:ptCount val="1"/>
                <c:pt idx="0">
                  <c:v>АТР</c:v>
                </c:pt>
              </c:strCache>
            </c:strRef>
          </c:tx>
          <c:spPr>
            <a:solidFill>
              <a:srgbClr val="782168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страны'!$B$40:$W$40</c:f>
              <c:numCache>
                <c:formatCode>General</c:formatCode>
                <c:ptCount val="22"/>
                <c:pt idx="0">
                  <c:v>-1.7035</c:v>
                </c:pt>
                <c:pt idx="1">
                  <c:v>0.60500000000000009</c:v>
                </c:pt>
                <c:pt idx="2">
                  <c:v>-0.41485714285714276</c:v>
                </c:pt>
                <c:pt idx="3">
                  <c:v>-4.2714285714285705E-2</c:v>
                </c:pt>
                <c:pt idx="4">
                  <c:v>-0.53828571428571415</c:v>
                </c:pt>
                <c:pt idx="5">
                  <c:v>-1.1099999999999999</c:v>
                </c:pt>
                <c:pt idx="6">
                  <c:v>0.12442857142857153</c:v>
                </c:pt>
                <c:pt idx="7">
                  <c:v>-4.0061428571428568</c:v>
                </c:pt>
                <c:pt idx="8">
                  <c:v>-4.9835714285714294</c:v>
                </c:pt>
                <c:pt idx="9">
                  <c:v>-2.9158571428571425</c:v>
                </c:pt>
                <c:pt idx="10">
                  <c:v>-1.1582857142857144</c:v>
                </c:pt>
                <c:pt idx="11">
                  <c:v>-0.16771428571428576</c:v>
                </c:pt>
                <c:pt idx="12">
                  <c:v>-1.8395714285714289</c:v>
                </c:pt>
                <c:pt idx="13">
                  <c:v>-2.0262857142857147</c:v>
                </c:pt>
                <c:pt idx="14">
                  <c:v>-1.0311428571428571</c:v>
                </c:pt>
                <c:pt idx="15">
                  <c:v>-3.499571428571429</c:v>
                </c:pt>
                <c:pt idx="16">
                  <c:v>-0.79999999999999993</c:v>
                </c:pt>
                <c:pt idx="17">
                  <c:v>1.7665714285714282</c:v>
                </c:pt>
                <c:pt idx="18">
                  <c:v>1.0367142857142857</c:v>
                </c:pt>
                <c:pt idx="19">
                  <c:v>0.11471428571428574</c:v>
                </c:pt>
                <c:pt idx="20">
                  <c:v>-0.61599999999999999</c:v>
                </c:pt>
                <c:pt idx="21">
                  <c:v>0.50000000000000011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03-44D7-ABD0-C8E35BADF154}"/>
            </c:ext>
          </c:extLst>
        </c:ser>
        <c:ser>
          <c:idx val="1"/>
          <c:order val="1"/>
          <c:tx>
            <c:strRef>
              <c:f>'Нефтепрод_всего страны'!$A$41</c:f>
              <c:strCache>
                <c:ptCount val="1"/>
                <c:pt idx="0">
                  <c:v>Бывш. СССР*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страны'!$B$41:$W$41</c:f>
              <c:numCache>
                <c:formatCode>General</c:formatCode>
                <c:ptCount val="22"/>
                <c:pt idx="0">
                  <c:v>3.2115</c:v>
                </c:pt>
                <c:pt idx="1">
                  <c:v>2.1247142857142856</c:v>
                </c:pt>
                <c:pt idx="2">
                  <c:v>-1.3021428571428573</c:v>
                </c:pt>
                <c:pt idx="3">
                  <c:v>4.6465714285714288</c:v>
                </c:pt>
                <c:pt idx="4">
                  <c:v>5.9889999999999999</c:v>
                </c:pt>
                <c:pt idx="5">
                  <c:v>0.52800000000000014</c:v>
                </c:pt>
                <c:pt idx="6">
                  <c:v>-4.2115714285714283</c:v>
                </c:pt>
                <c:pt idx="7">
                  <c:v>3.5958571428571426</c:v>
                </c:pt>
                <c:pt idx="8">
                  <c:v>0.71799999999999997</c:v>
                </c:pt>
                <c:pt idx="9">
                  <c:v>1.5648571428571434</c:v>
                </c:pt>
                <c:pt idx="10">
                  <c:v>-4.9091428571428564</c:v>
                </c:pt>
                <c:pt idx="11">
                  <c:v>-10.953571428571427</c:v>
                </c:pt>
                <c:pt idx="12">
                  <c:v>-7.6371428571428561</c:v>
                </c:pt>
                <c:pt idx="13">
                  <c:v>-4.955857142857143</c:v>
                </c:pt>
                <c:pt idx="14">
                  <c:v>-4.907285714285714</c:v>
                </c:pt>
                <c:pt idx="15">
                  <c:v>-8.2644285714285708</c:v>
                </c:pt>
                <c:pt idx="16">
                  <c:v>-0.42728571428571421</c:v>
                </c:pt>
                <c:pt idx="17">
                  <c:v>4.100428571428572</c:v>
                </c:pt>
                <c:pt idx="18">
                  <c:v>4.9287142857142854</c:v>
                </c:pt>
                <c:pt idx="19">
                  <c:v>-1.2627142857142857</c:v>
                </c:pt>
                <c:pt idx="20">
                  <c:v>-1.1994285714285715</c:v>
                </c:pt>
                <c:pt idx="21">
                  <c:v>-3.2311111111111113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03-44D7-ABD0-C8E35BADF154}"/>
            </c:ext>
          </c:extLst>
        </c:ser>
        <c:ser>
          <c:idx val="2"/>
          <c:order val="2"/>
          <c:tx>
            <c:strRef>
              <c:f>'Нефтепрод_всего страны'!$A$42</c:f>
              <c:strCache>
                <c:ptCount val="1"/>
                <c:pt idx="0">
                  <c:v>Европа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страны'!$B$42:$W$42</c:f>
              <c:numCache>
                <c:formatCode>General</c:formatCode>
                <c:ptCount val="22"/>
                <c:pt idx="0">
                  <c:v>22.224500000000003</c:v>
                </c:pt>
                <c:pt idx="1">
                  <c:v>15.054142857142859</c:v>
                </c:pt>
                <c:pt idx="2">
                  <c:v>30.18628571428572</c:v>
                </c:pt>
                <c:pt idx="3">
                  <c:v>11.462285714285715</c:v>
                </c:pt>
                <c:pt idx="4">
                  <c:v>35.230714285714285</c:v>
                </c:pt>
                <c:pt idx="5">
                  <c:v>18.363428571428567</c:v>
                </c:pt>
                <c:pt idx="6">
                  <c:v>16.977</c:v>
                </c:pt>
                <c:pt idx="7">
                  <c:v>0.34457142857142792</c:v>
                </c:pt>
                <c:pt idx="8">
                  <c:v>15.289142857142858</c:v>
                </c:pt>
                <c:pt idx="9">
                  <c:v>0.71242857142857097</c:v>
                </c:pt>
                <c:pt idx="10">
                  <c:v>-34.155285714285718</c:v>
                </c:pt>
                <c:pt idx="11">
                  <c:v>-33.453428571428574</c:v>
                </c:pt>
                <c:pt idx="12">
                  <c:v>-44.817857142857136</c:v>
                </c:pt>
                <c:pt idx="13">
                  <c:v>-49.440285714285714</c:v>
                </c:pt>
                <c:pt idx="14">
                  <c:v>-42.435142857142857</c:v>
                </c:pt>
                <c:pt idx="15">
                  <c:v>-21.030428571428576</c:v>
                </c:pt>
                <c:pt idx="16">
                  <c:v>-4.4428571428571439</c:v>
                </c:pt>
                <c:pt idx="17">
                  <c:v>-16.486000000000001</c:v>
                </c:pt>
                <c:pt idx="18">
                  <c:v>1.5041428571428577</c:v>
                </c:pt>
                <c:pt idx="19">
                  <c:v>-1.8258571428571426</c:v>
                </c:pt>
                <c:pt idx="20">
                  <c:v>4.8685714285714292</c:v>
                </c:pt>
                <c:pt idx="21">
                  <c:v>12.484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03-44D7-ABD0-C8E35BADF154}"/>
            </c:ext>
          </c:extLst>
        </c:ser>
        <c:ser>
          <c:idx val="3"/>
          <c:order val="3"/>
          <c:tx>
            <c:strRef>
              <c:f>'Нефтепрод_всего страны'!$A$43</c:f>
              <c:strCache>
                <c:ptCount val="1"/>
                <c:pt idx="0">
                  <c:v>Китай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chemeClr val="bg1"/>
              </a:solidFill>
            </a:ln>
          </c:spPr>
          <c:invertIfNegative val="0"/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страны'!$B$43:$W$43</c:f>
              <c:numCache>
                <c:formatCode>General</c:formatCode>
                <c:ptCount val="22"/>
                <c:pt idx="0">
                  <c:v>5.4785000000000004</c:v>
                </c:pt>
                <c:pt idx="1">
                  <c:v>-0.22457142857142845</c:v>
                </c:pt>
                <c:pt idx="2">
                  <c:v>-0.37471428571428539</c:v>
                </c:pt>
                <c:pt idx="3">
                  <c:v>0.8222857142857144</c:v>
                </c:pt>
                <c:pt idx="4">
                  <c:v>1.6800000000000002</c:v>
                </c:pt>
                <c:pt idx="5">
                  <c:v>8.8115714285714297</c:v>
                </c:pt>
                <c:pt idx="6">
                  <c:v>4.7005714285714282</c:v>
                </c:pt>
                <c:pt idx="7">
                  <c:v>7.6458571428571434</c:v>
                </c:pt>
                <c:pt idx="8">
                  <c:v>-0.29685714285714304</c:v>
                </c:pt>
                <c:pt idx="9">
                  <c:v>5.0501428571428573</c:v>
                </c:pt>
                <c:pt idx="10">
                  <c:v>10.655428571428571</c:v>
                </c:pt>
                <c:pt idx="11">
                  <c:v>7.3592857142857158</c:v>
                </c:pt>
                <c:pt idx="12">
                  <c:v>2.250142857142857</c:v>
                </c:pt>
                <c:pt idx="13">
                  <c:v>0.3228571428571429</c:v>
                </c:pt>
                <c:pt idx="14">
                  <c:v>-4.6091428571428565</c:v>
                </c:pt>
                <c:pt idx="15">
                  <c:v>0.97885714285714287</c:v>
                </c:pt>
                <c:pt idx="16">
                  <c:v>-2.7852857142857141</c:v>
                </c:pt>
                <c:pt idx="17">
                  <c:v>-12.026857142857143</c:v>
                </c:pt>
                <c:pt idx="18">
                  <c:v>-19.432714285714287</c:v>
                </c:pt>
                <c:pt idx="19">
                  <c:v>-22.980428571428572</c:v>
                </c:pt>
                <c:pt idx="20">
                  <c:v>-24.41357142857143</c:v>
                </c:pt>
                <c:pt idx="21">
                  <c:v>-22.622555555555557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03-44D7-ABD0-C8E35BADF154}"/>
            </c:ext>
          </c:extLst>
        </c:ser>
        <c:ser>
          <c:idx val="4"/>
          <c:order val="4"/>
          <c:tx>
            <c:strRef>
              <c:f>'Нефтепрод_всего страны'!$A$44</c:f>
              <c:strCache>
                <c:ptCount val="1"/>
                <c:pt idx="0">
                  <c:v>Трейдинг**</c:v>
                </c:pt>
              </c:strCache>
            </c:strRef>
          </c:tx>
          <c:spPr>
            <a:ln w="3175">
              <a:solidFill>
                <a:sysClr val="window" lastClr="FFFFFF"/>
              </a:solidFill>
            </a:ln>
          </c:spPr>
          <c:invertIfNegative val="0"/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страны'!$B$44:$W$44</c:f>
              <c:numCache>
                <c:formatCode>General</c:formatCode>
                <c:ptCount val="22"/>
                <c:pt idx="0">
                  <c:v>2.4529999999999998</c:v>
                </c:pt>
                <c:pt idx="1">
                  <c:v>5.0328571428571438</c:v>
                </c:pt>
                <c:pt idx="2">
                  <c:v>2.1082857142857145</c:v>
                </c:pt>
                <c:pt idx="3">
                  <c:v>5.5652857142857144</c:v>
                </c:pt>
                <c:pt idx="4">
                  <c:v>5.1462857142857148</c:v>
                </c:pt>
                <c:pt idx="5">
                  <c:v>6.4892857142857139</c:v>
                </c:pt>
                <c:pt idx="6">
                  <c:v>4.4841428571428574</c:v>
                </c:pt>
                <c:pt idx="7">
                  <c:v>6.8564285714285713</c:v>
                </c:pt>
                <c:pt idx="8">
                  <c:v>6.7077142857142862</c:v>
                </c:pt>
                <c:pt idx="9">
                  <c:v>8.9197142857142868</c:v>
                </c:pt>
                <c:pt idx="10">
                  <c:v>6.3938571428571436</c:v>
                </c:pt>
                <c:pt idx="11">
                  <c:v>11.087857142857143</c:v>
                </c:pt>
                <c:pt idx="12">
                  <c:v>2.9791428571428571</c:v>
                </c:pt>
                <c:pt idx="13">
                  <c:v>1.3961428571428571</c:v>
                </c:pt>
                <c:pt idx="14">
                  <c:v>-0.34585714285714292</c:v>
                </c:pt>
                <c:pt idx="15">
                  <c:v>1.6805714285714284</c:v>
                </c:pt>
                <c:pt idx="16">
                  <c:v>0.88728571428571434</c:v>
                </c:pt>
                <c:pt idx="17">
                  <c:v>5.3740000000000006</c:v>
                </c:pt>
                <c:pt idx="18">
                  <c:v>2.5102857142857142</c:v>
                </c:pt>
                <c:pt idx="19">
                  <c:v>2.0982857142857143</c:v>
                </c:pt>
                <c:pt idx="20">
                  <c:v>2.3909999999999996</c:v>
                </c:pt>
                <c:pt idx="21">
                  <c:v>1.6054444444444447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03-44D7-ABD0-C8E35BADF154}"/>
            </c:ext>
          </c:extLst>
        </c:ser>
        <c:ser>
          <c:idx val="5"/>
          <c:order val="5"/>
          <c:tx>
            <c:strRef>
              <c:f>'Нефтепрод_всего страны'!$A$45</c:f>
              <c:strCache>
                <c:ptCount val="1"/>
                <c:pt idx="0">
                  <c:v>Украина</c:v>
                </c:pt>
              </c:strCache>
            </c:strRef>
          </c:tx>
          <c:spPr>
            <a:ln w="3175">
              <a:solidFill>
                <a:sysClr val="window" lastClr="FFFFFF"/>
              </a:solidFill>
            </a:ln>
          </c:spPr>
          <c:invertIfNegative val="0"/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страны'!$B$45:$W$45</c:f>
              <c:numCache>
                <c:formatCode>General</c:formatCode>
                <c:ptCount val="22"/>
                <c:pt idx="0">
                  <c:v>-0.98649999999999993</c:v>
                </c:pt>
                <c:pt idx="1">
                  <c:v>-2.3034285714285714</c:v>
                </c:pt>
                <c:pt idx="2">
                  <c:v>-3.4644285714285714</c:v>
                </c:pt>
                <c:pt idx="3">
                  <c:v>-1.7382857142857142</c:v>
                </c:pt>
                <c:pt idx="4">
                  <c:v>-1.6737142857142859</c:v>
                </c:pt>
                <c:pt idx="5">
                  <c:v>-1.2257142857142858</c:v>
                </c:pt>
                <c:pt idx="6">
                  <c:v>-3.1715714285714287</c:v>
                </c:pt>
                <c:pt idx="7">
                  <c:v>-3.8122857142857143</c:v>
                </c:pt>
                <c:pt idx="8">
                  <c:v>-4.5419999999999998</c:v>
                </c:pt>
                <c:pt idx="9">
                  <c:v>-4.7694285714285716</c:v>
                </c:pt>
                <c:pt idx="10">
                  <c:v>-5.1991428571428573</c:v>
                </c:pt>
                <c:pt idx="11">
                  <c:v>-5.9474285714285724</c:v>
                </c:pt>
                <c:pt idx="12">
                  <c:v>-5.5441428571428579</c:v>
                </c:pt>
                <c:pt idx="13">
                  <c:v>-3.4665714285714286</c:v>
                </c:pt>
                <c:pt idx="14">
                  <c:v>-3.8938571428571431</c:v>
                </c:pt>
                <c:pt idx="15">
                  <c:v>-4.41</c:v>
                </c:pt>
                <c:pt idx="16">
                  <c:v>-5.1018571428571429</c:v>
                </c:pt>
                <c:pt idx="17">
                  <c:v>-4.6469999999999994</c:v>
                </c:pt>
                <c:pt idx="18">
                  <c:v>-4.0042857142857144</c:v>
                </c:pt>
                <c:pt idx="19">
                  <c:v>-4.9495714285714296</c:v>
                </c:pt>
                <c:pt idx="20">
                  <c:v>-5.8170000000000002</c:v>
                </c:pt>
                <c:pt idx="21">
                  <c:v>-6.3143333333333338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03-44D7-ABD0-C8E35BADF154}"/>
            </c:ext>
          </c:extLst>
        </c:ser>
        <c:ser>
          <c:idx val="6"/>
          <c:order val="6"/>
          <c:tx>
            <c:strRef>
              <c:f>'Нефтепрод_всего страны'!$A$46</c:f>
              <c:strCache>
                <c:ptCount val="1"/>
                <c:pt idx="0">
                  <c:v>Япония и Корея</c:v>
                </c:pt>
              </c:strCache>
            </c:strRef>
          </c:tx>
          <c:spPr>
            <a:ln w="3175">
              <a:solidFill>
                <a:sysClr val="window" lastClr="FFFFFF"/>
              </a:solidFill>
            </a:ln>
          </c:spPr>
          <c:invertIfNegative val="0"/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страны'!$B$46:$W$46</c:f>
              <c:numCache>
                <c:formatCode>General</c:formatCode>
                <c:ptCount val="22"/>
                <c:pt idx="0">
                  <c:v>3.1034999999999999</c:v>
                </c:pt>
                <c:pt idx="1">
                  <c:v>2.5379999999999998</c:v>
                </c:pt>
                <c:pt idx="2">
                  <c:v>0.78228571428571414</c:v>
                </c:pt>
                <c:pt idx="3">
                  <c:v>0.42242857142857143</c:v>
                </c:pt>
                <c:pt idx="4">
                  <c:v>0.81357142857142861</c:v>
                </c:pt>
                <c:pt idx="5">
                  <c:v>-0.11385714285714289</c:v>
                </c:pt>
                <c:pt idx="6">
                  <c:v>0.41814285714285704</c:v>
                </c:pt>
                <c:pt idx="7">
                  <c:v>-0.78542857142857136</c:v>
                </c:pt>
                <c:pt idx="8">
                  <c:v>3.7255714285714285</c:v>
                </c:pt>
                <c:pt idx="9">
                  <c:v>-3.9758571428571434</c:v>
                </c:pt>
                <c:pt idx="10">
                  <c:v>-6.6229999999999993</c:v>
                </c:pt>
                <c:pt idx="11">
                  <c:v>-5.2289999999999992</c:v>
                </c:pt>
                <c:pt idx="12">
                  <c:v>-3.2510000000000003</c:v>
                </c:pt>
                <c:pt idx="13">
                  <c:v>-1.343</c:v>
                </c:pt>
                <c:pt idx="14">
                  <c:v>-0.37514285714285717</c:v>
                </c:pt>
                <c:pt idx="15">
                  <c:v>-0.81585714285714295</c:v>
                </c:pt>
                <c:pt idx="16">
                  <c:v>-0.66514285714285715</c:v>
                </c:pt>
                <c:pt idx="17">
                  <c:v>-8.085714285714285E-2</c:v>
                </c:pt>
                <c:pt idx="18">
                  <c:v>-0.1202857142857143</c:v>
                </c:pt>
                <c:pt idx="19">
                  <c:v>-0.31357142857142856</c:v>
                </c:pt>
                <c:pt idx="20">
                  <c:v>-0.65157142857142858</c:v>
                </c:pt>
                <c:pt idx="21">
                  <c:v>-1.8330000000000004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03-44D7-ABD0-C8E35BADF154}"/>
            </c:ext>
          </c:extLst>
        </c:ser>
        <c:ser>
          <c:idx val="8"/>
          <c:order val="8"/>
          <c:tx>
            <c:strRef>
              <c:f>'Нефтепрод_всего страны'!$A$47</c:f>
              <c:strCache>
                <c:ptCount val="1"/>
                <c:pt idx="0">
                  <c:v>Турция</c:v>
                </c:pt>
              </c:strCache>
            </c:strRef>
          </c:tx>
          <c:spPr>
            <a:solidFill>
              <a:srgbClr val="2C9855"/>
            </a:solidFill>
            <a:ln>
              <a:solidFill>
                <a:sysClr val="window" lastClr="FFFFFF"/>
              </a:solidFill>
            </a:ln>
          </c:spPr>
          <c:invertIfNegative val="0"/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страны'!$B$47:$W$47</c:f>
              <c:numCache>
                <c:formatCode>General</c:formatCode>
                <c:ptCount val="22"/>
                <c:pt idx="0">
                  <c:v>0.11</c:v>
                </c:pt>
                <c:pt idx="1">
                  <c:v>-10.868500000000001</c:v>
                </c:pt>
                <c:pt idx="2">
                  <c:v>-7.221000000000001</c:v>
                </c:pt>
                <c:pt idx="3">
                  <c:v>11.775499999999997</c:v>
                </c:pt>
                <c:pt idx="4">
                  <c:v>12.045499999999999</c:v>
                </c:pt>
                <c:pt idx="5">
                  <c:v>16.362500000000001</c:v>
                </c:pt>
                <c:pt idx="6">
                  <c:v>22.743500000000001</c:v>
                </c:pt>
                <c:pt idx="7">
                  <c:v>23.784499999999998</c:v>
                </c:pt>
                <c:pt idx="8">
                  <c:v>12.146000000000001</c:v>
                </c:pt>
                <c:pt idx="9">
                  <c:v>10.337</c:v>
                </c:pt>
                <c:pt idx="10">
                  <c:v>1.4430000000000001</c:v>
                </c:pt>
                <c:pt idx="11">
                  <c:v>8.734</c:v>
                </c:pt>
                <c:pt idx="12">
                  <c:v>15.109500000000001</c:v>
                </c:pt>
                <c:pt idx="13">
                  <c:v>2.7208571428571426</c:v>
                </c:pt>
                <c:pt idx="14">
                  <c:v>0.57400000000000007</c:v>
                </c:pt>
                <c:pt idx="15">
                  <c:v>1.6261428571428571</c:v>
                </c:pt>
                <c:pt idx="16">
                  <c:v>5.4142857142857159E-2</c:v>
                </c:pt>
                <c:pt idx="17">
                  <c:v>0.83671428571428574</c:v>
                </c:pt>
                <c:pt idx="18">
                  <c:v>3.129285714285714</c:v>
                </c:pt>
                <c:pt idx="19">
                  <c:v>2.6441428571428571</c:v>
                </c:pt>
                <c:pt idx="20">
                  <c:v>1.5898571428571431</c:v>
                </c:pt>
                <c:pt idx="21">
                  <c:v>1.2766666666666666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A03-44D7-ABD0-C8E35BADF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880856"/>
        <c:axId val="138881248"/>
      </c:barChart>
      <c:lineChart>
        <c:grouping val="standard"/>
        <c:varyColors val="0"/>
        <c:ser>
          <c:idx val="7"/>
          <c:order val="7"/>
          <c:tx>
            <c:strRef>
              <c:f>'Нефтепрод_всего страны'!$A$48</c:f>
              <c:strCache>
                <c:ptCount val="1"/>
                <c:pt idx="0">
                  <c:v>Общий итог</c:v>
                </c:pt>
              </c:strCache>
            </c:strRef>
          </c:tx>
          <c:spPr>
            <a:ln w="22225">
              <a:solidFill>
                <a:srgbClr val="EE1212"/>
              </a:solidFill>
            </a:ln>
          </c:spPr>
          <c:marker>
            <c:symbol val="circle"/>
            <c:size val="7"/>
            <c:spPr>
              <a:solidFill>
                <a:srgbClr val="EE1212"/>
              </a:solidFill>
              <a:ln>
                <a:noFill/>
              </a:ln>
            </c:spPr>
          </c:marker>
          <c:cat>
            <c:strRef>
              <c:f>'Нефтепрод_всего страны'!$B$39:$W$39</c:f>
              <c:strCache>
                <c:ptCount val="21"/>
                <c:pt idx="0">
                  <c:v>01.01-02.01</c:v>
                </c:pt>
                <c:pt idx="2">
                  <c:v>10.01-16.01</c:v>
                </c:pt>
                <c:pt idx="4">
                  <c:v>24.01-30.01</c:v>
                </c:pt>
                <c:pt idx="6">
                  <c:v>07.02-13.02</c:v>
                </c:pt>
                <c:pt idx="8">
                  <c:v>21.02-27.02</c:v>
                </c:pt>
                <c:pt idx="10">
                  <c:v>07.03-13.03</c:v>
                </c:pt>
                <c:pt idx="12">
                  <c:v>21.03-27.03</c:v>
                </c:pt>
                <c:pt idx="14">
                  <c:v>04.04-10.04</c:v>
                </c:pt>
                <c:pt idx="16">
                  <c:v>18.04-24.04</c:v>
                </c:pt>
                <c:pt idx="18">
                  <c:v>02.05-08.05</c:v>
                </c:pt>
                <c:pt idx="20">
                  <c:v>16.05-22.05</c:v>
                </c:pt>
              </c:strCache>
            </c:strRef>
          </c:cat>
          <c:val>
            <c:numRef>
              <c:f>'Нефтепрод_всего страны'!$B$48:$W$48</c:f>
              <c:numCache>
                <c:formatCode>General</c:formatCode>
                <c:ptCount val="22"/>
                <c:pt idx="0">
                  <c:v>33.890999999999998</c:v>
                </c:pt>
                <c:pt idx="1">
                  <c:v>19.721428571428568</c:v>
                </c:pt>
                <c:pt idx="2">
                  <c:v>25.457571428571423</c:v>
                </c:pt>
                <c:pt idx="3">
                  <c:v>24.502285714285712</c:v>
                </c:pt>
                <c:pt idx="4">
                  <c:v>50.089142857142853</c:v>
                </c:pt>
                <c:pt idx="5">
                  <c:v>36.417714285714283</c:v>
                </c:pt>
                <c:pt idx="6">
                  <c:v>25.819285714285716</c:v>
                </c:pt>
                <c:pt idx="7">
                  <c:v>16.634428571428572</c:v>
                </c:pt>
                <c:pt idx="8">
                  <c:v>20.088285714285714</c:v>
                </c:pt>
                <c:pt idx="9">
                  <c:v>7.5394285714285711</c:v>
                </c:pt>
                <c:pt idx="10">
                  <c:v>-34.583285714285715</c:v>
                </c:pt>
                <c:pt idx="11">
                  <c:v>-34.808571428571426</c:v>
                </c:pt>
                <c:pt idx="12">
                  <c:v>-53.543428571428578</c:v>
                </c:pt>
                <c:pt idx="13">
                  <c:v>-56.792142857142849</c:v>
                </c:pt>
                <c:pt idx="14">
                  <c:v>-57.023571428571429</c:v>
                </c:pt>
                <c:pt idx="15">
                  <c:v>-33.73471428571429</c:v>
                </c:pt>
                <c:pt idx="16">
                  <c:v>-13.281000000000002</c:v>
                </c:pt>
                <c:pt idx="17">
                  <c:v>-21.163</c:v>
                </c:pt>
                <c:pt idx="18">
                  <c:v>-10.448142857142857</c:v>
                </c:pt>
                <c:pt idx="19">
                  <c:v>-26.474999999999998</c:v>
                </c:pt>
                <c:pt idx="20">
                  <c:v>-23.848142857142857</c:v>
                </c:pt>
                <c:pt idx="21">
                  <c:v>-18.134888888888888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A03-44D7-ABD0-C8E35BADF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80856"/>
        <c:axId val="138881248"/>
      </c:lineChart>
      <c:catAx>
        <c:axId val="13888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8881248"/>
        <c:crossesAt val="-0.2"/>
        <c:auto val="1"/>
        <c:lblAlgn val="ctr"/>
        <c:lblOffset val="0"/>
        <c:noMultiLvlLbl val="0"/>
      </c:catAx>
      <c:valAx>
        <c:axId val="1388812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ru-RU"/>
                  <a:t>тыс. т</a:t>
                </a:r>
              </a:p>
              <a:p>
                <a:pPr>
                  <a:defRPr b="0"/>
                </a:pPr>
                <a:r>
                  <a:rPr lang="ru-RU"/>
                  <a:t>/сут.</a:t>
                </a:r>
              </a:p>
            </c:rich>
          </c:tx>
          <c:layout>
            <c:manualLayout>
              <c:xMode val="edge"/>
              <c:yMode val="edge"/>
              <c:x val="9.4345075351352253E-2"/>
              <c:y val="1.575684898290289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8880856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47901052419975787"/>
          <c:y val="8.7795716464892821E-3"/>
          <c:w val="0.51897574168728378"/>
          <c:h val="0.2468156892501136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501089276021799E-2"/>
          <c:y val="4.0426710385749666E-2"/>
          <c:w val="0.95235365409352157"/>
          <c:h val="0.883506595358450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'Китай, экспорт нп'!$A$47</c:f>
              <c:strCache>
                <c:ptCount val="1"/>
                <c:pt idx="0">
                  <c:v>СУГ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2B7-46B8-8550-97714322C0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'Китай, экспорт нп'!$B$46:$M$46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'Китай, экспорт нп'!$B$47:$M$47</c:f>
              <c:numCache>
                <c:formatCode>0</c:formatCode>
                <c:ptCount val="12"/>
                <c:pt idx="0">
                  <c:v>-2.33</c:v>
                </c:pt>
                <c:pt idx="1">
                  <c:v>-2.31</c:v>
                </c:pt>
                <c:pt idx="2">
                  <c:v>-2.2999999999999998</c:v>
                </c:pt>
                <c:pt idx="3">
                  <c:v>-3.26</c:v>
                </c:pt>
                <c:pt idx="4">
                  <c:v>-6</c:v>
                </c:pt>
                <c:pt idx="5">
                  <c:v>-11.05</c:v>
                </c:pt>
                <c:pt idx="6">
                  <c:v>-15.46</c:v>
                </c:pt>
                <c:pt idx="7">
                  <c:v>-17.855</c:v>
                </c:pt>
                <c:pt idx="8">
                  <c:v>-18.535</c:v>
                </c:pt>
                <c:pt idx="9">
                  <c:v>-19.757000000000001</c:v>
                </c:pt>
                <c:pt idx="10">
                  <c:v>-19.094000000000001</c:v>
                </c:pt>
                <c:pt idx="11">
                  <c:v>-23.853000000000002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B7-46B8-8550-97714322C0BE}"/>
            </c:ext>
          </c:extLst>
        </c:ser>
        <c:ser>
          <c:idx val="1"/>
          <c:order val="1"/>
          <c:tx>
            <c:strRef>
              <c:f>'Китай, экспорт нп'!$A$48</c:f>
              <c:strCache>
                <c:ptCount val="1"/>
                <c:pt idx="0">
                  <c:v>Бензин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'Китай, экспорт нп'!$B$46:$M$46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'Китай, экспорт нп'!$B$48:$M$48</c:f>
              <c:numCache>
                <c:formatCode>0</c:formatCode>
                <c:ptCount val="12"/>
                <c:pt idx="0">
                  <c:v>3.85</c:v>
                </c:pt>
                <c:pt idx="1">
                  <c:v>4.0209999999999999</c:v>
                </c:pt>
                <c:pt idx="2">
                  <c:v>2.4359999999999999</c:v>
                </c:pt>
                <c:pt idx="3">
                  <c:v>4.6900000000000004</c:v>
                </c:pt>
                <c:pt idx="4">
                  <c:v>3.786</c:v>
                </c:pt>
                <c:pt idx="5">
                  <c:v>5.7309999999999999</c:v>
                </c:pt>
                <c:pt idx="6">
                  <c:v>9.49</c:v>
                </c:pt>
                <c:pt idx="7">
                  <c:v>10.542</c:v>
                </c:pt>
                <c:pt idx="8">
                  <c:v>12.425000000000001</c:v>
                </c:pt>
                <c:pt idx="9">
                  <c:v>16.041</c:v>
                </c:pt>
                <c:pt idx="10">
                  <c:v>15.522</c:v>
                </c:pt>
                <c:pt idx="11">
                  <c:v>14.202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B7-46B8-8550-97714322C0BE}"/>
            </c:ext>
          </c:extLst>
        </c:ser>
        <c:ser>
          <c:idx val="2"/>
          <c:order val="2"/>
          <c:tx>
            <c:strRef>
              <c:f>'Китай, экспорт нп'!$A$49</c:f>
              <c:strCache>
                <c:ptCount val="1"/>
                <c:pt idx="0">
                  <c:v>Дизель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2B7-46B8-8550-97714322C0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'Китай, экспорт нп'!$B$46:$M$46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'Китай, экспорт нп'!$B$49:$M$49</c:f>
              <c:numCache>
                <c:formatCode>0</c:formatCode>
                <c:ptCount val="12"/>
                <c:pt idx="0">
                  <c:v>2.88</c:v>
                </c:pt>
                <c:pt idx="1">
                  <c:v>-0.41</c:v>
                </c:pt>
                <c:pt idx="2">
                  <c:v>0.91</c:v>
                </c:pt>
                <c:pt idx="3">
                  <c:v>2.5099999999999998</c:v>
                </c:pt>
                <c:pt idx="4">
                  <c:v>3.54</c:v>
                </c:pt>
                <c:pt idx="5">
                  <c:v>6.74</c:v>
                </c:pt>
                <c:pt idx="6">
                  <c:v>14.48</c:v>
                </c:pt>
                <c:pt idx="7">
                  <c:v>16.53</c:v>
                </c:pt>
                <c:pt idx="8">
                  <c:v>17.82</c:v>
                </c:pt>
                <c:pt idx="9">
                  <c:v>20.2</c:v>
                </c:pt>
                <c:pt idx="10">
                  <c:v>18.545000000000002</c:v>
                </c:pt>
                <c:pt idx="11">
                  <c:v>16.451000000000001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2B7-46B8-8550-97714322C0BE}"/>
            </c:ext>
          </c:extLst>
        </c:ser>
        <c:ser>
          <c:idx val="3"/>
          <c:order val="3"/>
          <c:tx>
            <c:strRef>
              <c:f>'Китай, экспорт нп'!$A$50</c:f>
              <c:strCache>
                <c:ptCount val="1"/>
                <c:pt idx="0">
                  <c:v>Нафта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2B7-46B8-8550-97714322C0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'Китай, экспорт нп'!$B$46:$M$46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'Китай, экспорт нп'!$B$50:$M$50</c:f>
              <c:numCache>
                <c:formatCode>0</c:formatCode>
                <c:ptCount val="12"/>
                <c:pt idx="0">
                  <c:v>7.0000000000000007E-2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8.1000000000000003E-2</c:v>
                </c:pt>
                <c:pt idx="7">
                  <c:v>0.02</c:v>
                </c:pt>
                <c:pt idx="8">
                  <c:v>0.05</c:v>
                </c:pt>
                <c:pt idx="9">
                  <c:v>0</c:v>
                </c:pt>
                <c:pt idx="10">
                  <c:v>-7.8819999999999997</c:v>
                </c:pt>
                <c:pt idx="11">
                  <c:v>-7.6079999999999997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2B7-46B8-8550-97714322C0BE}"/>
            </c:ext>
          </c:extLst>
        </c:ser>
        <c:ser>
          <c:idx val="4"/>
          <c:order val="4"/>
          <c:tx>
            <c:strRef>
              <c:f>'Китай, экспорт нп'!$A$51</c:f>
              <c:strCache>
                <c:ptCount val="1"/>
                <c:pt idx="0">
                  <c:v>Керосин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2B7-46B8-8550-97714322C0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2B7-46B8-8550-97714322C0B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'Китай, экспорт нп'!$B$46:$M$46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'Китай, экспорт нп'!$B$51:$M$51</c:f>
              <c:numCache>
                <c:formatCode>0</c:formatCode>
                <c:ptCount val="12"/>
                <c:pt idx="0">
                  <c:v>1.2</c:v>
                </c:pt>
                <c:pt idx="1">
                  <c:v>1.1599999999999999</c:v>
                </c:pt>
                <c:pt idx="2">
                  <c:v>2.2000000000000002</c:v>
                </c:pt>
                <c:pt idx="3">
                  <c:v>3.72</c:v>
                </c:pt>
                <c:pt idx="4">
                  <c:v>6.58</c:v>
                </c:pt>
                <c:pt idx="5">
                  <c:v>8.9</c:v>
                </c:pt>
                <c:pt idx="6">
                  <c:v>9.5990000000000002</c:v>
                </c:pt>
                <c:pt idx="7">
                  <c:v>9.48</c:v>
                </c:pt>
                <c:pt idx="8">
                  <c:v>10.61</c:v>
                </c:pt>
                <c:pt idx="9">
                  <c:v>14.01</c:v>
                </c:pt>
                <c:pt idx="10">
                  <c:v>7.423</c:v>
                </c:pt>
                <c:pt idx="11">
                  <c:v>7.1749999999999998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2B7-46B8-8550-97714322C0BE}"/>
            </c:ext>
          </c:extLst>
        </c:ser>
        <c:ser>
          <c:idx val="5"/>
          <c:order val="5"/>
          <c:tx>
            <c:strRef>
              <c:f>'Китай, экспорт нп'!$A$52</c:f>
              <c:strCache>
                <c:ptCount val="1"/>
                <c:pt idx="0">
                  <c:v>Мазут и Битум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'Китай, экспорт нп'!$B$46:$M$46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'Китай, экспорт нп'!$B$52:$M$52</c:f>
              <c:numCache>
                <c:formatCode>0</c:formatCode>
                <c:ptCount val="12"/>
                <c:pt idx="0">
                  <c:v>-13.11</c:v>
                </c:pt>
                <c:pt idx="1">
                  <c:v>-14.41</c:v>
                </c:pt>
                <c:pt idx="2">
                  <c:v>-15.18</c:v>
                </c:pt>
                <c:pt idx="3">
                  <c:v>-12.13</c:v>
                </c:pt>
                <c:pt idx="4">
                  <c:v>-8.42</c:v>
                </c:pt>
                <c:pt idx="5">
                  <c:v>-5.03</c:v>
                </c:pt>
                <c:pt idx="6">
                  <c:v>-1.921</c:v>
                </c:pt>
                <c:pt idx="7">
                  <c:v>-2.48</c:v>
                </c:pt>
                <c:pt idx="8">
                  <c:v>-4.32</c:v>
                </c:pt>
                <c:pt idx="9">
                  <c:v>-3.66</c:v>
                </c:pt>
                <c:pt idx="10">
                  <c:v>3.1440000000000001</c:v>
                </c:pt>
                <c:pt idx="11">
                  <c:v>5.8049999999999997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2B7-46B8-8550-97714322C0BE}"/>
            </c:ext>
          </c:extLst>
        </c:ser>
        <c:ser>
          <c:idx val="6"/>
          <c:order val="6"/>
          <c:tx>
            <c:strRef>
              <c:f>'Китай, экспорт нп'!$A$53</c:f>
              <c:strCache>
                <c:ptCount val="1"/>
                <c:pt idx="0">
                  <c:v>Прочие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'Китай, экспорт нп'!$B$46:$M$46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'Китай, экспорт нп'!$B$53:$M$53</c:f>
              <c:numCache>
                <c:formatCode>0</c:formatCode>
                <c:ptCount val="12"/>
                <c:pt idx="0">
                  <c:v>-4.8099999999999996</c:v>
                </c:pt>
                <c:pt idx="1">
                  <c:v>-5.1609999999999996</c:v>
                </c:pt>
                <c:pt idx="2">
                  <c:v>-6.2160000000000002</c:v>
                </c:pt>
                <c:pt idx="3">
                  <c:v>-9.85</c:v>
                </c:pt>
                <c:pt idx="4">
                  <c:v>-6.1660000000000004</c:v>
                </c:pt>
                <c:pt idx="5">
                  <c:v>-10.131</c:v>
                </c:pt>
                <c:pt idx="6">
                  <c:v>-11.201000000000001</c:v>
                </c:pt>
                <c:pt idx="7">
                  <c:v>-11.361000000000001</c:v>
                </c:pt>
                <c:pt idx="8">
                  <c:v>-11.414999999999999</c:v>
                </c:pt>
                <c:pt idx="9">
                  <c:v>-10.272</c:v>
                </c:pt>
                <c:pt idx="10">
                  <c:v>-3.363</c:v>
                </c:pt>
                <c:pt idx="11">
                  <c:v>-2.5739999999999998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2B7-46B8-8550-97714322C0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8882032"/>
        <c:axId val="138882424"/>
      </c:barChart>
      <c:catAx>
        <c:axId val="13888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38882424"/>
        <c:crossesAt val="-200000"/>
        <c:auto val="1"/>
        <c:lblAlgn val="ctr"/>
        <c:lblOffset val="100"/>
        <c:noMultiLvlLbl val="0"/>
      </c:catAx>
      <c:valAx>
        <c:axId val="13888242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т</a:t>
                </a:r>
              </a:p>
            </c:rich>
          </c:tx>
          <c:layout>
            <c:manualLayout>
              <c:xMode val="edge"/>
              <c:yMode val="edge"/>
              <c:x val="6.0213951180917935E-2"/>
              <c:y val="3.276163755392645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8882032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5.7653397611514758E-2"/>
          <c:y val="0.11799898935046914"/>
          <c:w val="0.42428597643235805"/>
          <c:h val="0.2240994660150239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501089276021799E-2"/>
          <c:y val="4.0426710385749666E-2"/>
          <c:w val="0.95235365409352157"/>
          <c:h val="0.883506595358450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'Индия, экспорт нп'!$A$54</c:f>
              <c:strCache>
                <c:ptCount val="1"/>
                <c:pt idx="0">
                  <c:v>СУГ</c:v>
                </c:pt>
              </c:strCache>
            </c:strRef>
          </c:tx>
          <c:spPr>
            <a:solidFill>
              <a:srgbClr val="00447C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'Индия, экспорт нп'!$N$53:$Y$53</c:f>
              <c:strCache>
                <c:ptCount val="12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 </c:v>
                </c:pt>
                <c:pt idx="6">
                  <c:v>2016-17 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</c:strCache>
            </c:strRef>
          </c:cat>
          <c:val>
            <c:numRef>
              <c:f>'Индия, экспорт нп'!$N$54:$Y$54</c:f>
              <c:numCache>
                <c:formatCode>#,##0</c:formatCode>
                <c:ptCount val="12"/>
                <c:pt idx="0">
                  <c:v>-4330.3424509999995</c:v>
                </c:pt>
                <c:pt idx="1">
                  <c:v>-5615.591054999999</c:v>
                </c:pt>
                <c:pt idx="2">
                  <c:v>-6100.3319110000002</c:v>
                </c:pt>
                <c:pt idx="3">
                  <c:v>-6340.066264000001</c:v>
                </c:pt>
                <c:pt idx="4">
                  <c:v>-8059.8482279999989</c:v>
                </c:pt>
                <c:pt idx="5">
                  <c:v>-8763.9951760000004</c:v>
                </c:pt>
                <c:pt idx="6">
                  <c:v>-10780.548825999998</c:v>
                </c:pt>
                <c:pt idx="7">
                  <c:v>-11020.288295000002</c:v>
                </c:pt>
                <c:pt idx="8">
                  <c:v>-12818.088142000002</c:v>
                </c:pt>
                <c:pt idx="9">
                  <c:v>-14345.340410000001</c:v>
                </c:pt>
                <c:pt idx="10">
                  <c:v>-16023.951196</c:v>
                </c:pt>
                <c:pt idx="11">
                  <c:v>-16612.477387000003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51-4754-B029-C0F967510F7E}"/>
            </c:ext>
          </c:extLst>
        </c:ser>
        <c:ser>
          <c:idx val="1"/>
          <c:order val="1"/>
          <c:tx>
            <c:strRef>
              <c:f>'Индия, экспорт нп'!$A$55</c:f>
              <c:strCache>
                <c:ptCount val="1"/>
                <c:pt idx="0">
                  <c:v>Бензин</c:v>
                </c:pt>
              </c:strCache>
            </c:strRef>
          </c:tx>
          <c:spPr>
            <a:solidFill>
              <a:srgbClr val="539FDE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'Индия, экспорт нп'!$N$53:$Y$53</c:f>
              <c:strCache>
                <c:ptCount val="12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 </c:v>
                </c:pt>
                <c:pt idx="6">
                  <c:v>2016-17 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</c:strCache>
            </c:strRef>
          </c:cat>
          <c:val>
            <c:numRef>
              <c:f>'Индия, экспорт нп'!$N$55:$Y$55</c:f>
              <c:numCache>
                <c:formatCode>#,##0</c:formatCode>
                <c:ptCount val="12"/>
                <c:pt idx="0">
                  <c:v>11875.785442</c:v>
                </c:pt>
                <c:pt idx="1">
                  <c:v>13869.722163746999</c:v>
                </c:pt>
                <c:pt idx="2">
                  <c:v>16510.321335999997</c:v>
                </c:pt>
                <c:pt idx="3">
                  <c:v>15011.323751800001</c:v>
                </c:pt>
                <c:pt idx="4">
                  <c:v>15675.907283999999</c:v>
                </c:pt>
                <c:pt idx="5">
                  <c:v>15804.186874000001</c:v>
                </c:pt>
                <c:pt idx="6">
                  <c:v>14940.260895000003</c:v>
                </c:pt>
                <c:pt idx="7">
                  <c:v>13862.680891999998</c:v>
                </c:pt>
                <c:pt idx="8">
                  <c:v>12215.149944417317</c:v>
                </c:pt>
                <c:pt idx="9">
                  <c:v>10564.246060721607</c:v>
                </c:pt>
                <c:pt idx="10">
                  <c:v>10254.581159647143</c:v>
                </c:pt>
                <c:pt idx="11">
                  <c:v>12808.708841669699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51-4754-B029-C0F967510F7E}"/>
            </c:ext>
          </c:extLst>
        </c:ser>
        <c:ser>
          <c:idx val="2"/>
          <c:order val="2"/>
          <c:tx>
            <c:strRef>
              <c:f>'Индия, экспорт нп'!$A$56</c:f>
              <c:strCache>
                <c:ptCount val="1"/>
                <c:pt idx="0">
                  <c:v>Дизель</c:v>
                </c:pt>
              </c:strCache>
            </c:strRef>
          </c:tx>
          <c:spPr>
            <a:solidFill>
              <a:srgbClr val="8E9295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'Индия, экспорт нп'!$N$53:$Y$53</c:f>
              <c:strCache>
                <c:ptCount val="12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 </c:v>
                </c:pt>
                <c:pt idx="6">
                  <c:v>2016-17 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</c:strCache>
            </c:strRef>
          </c:cat>
          <c:val>
            <c:numRef>
              <c:f>'Индия, экспорт нп'!$N$56:$Y$56</c:f>
              <c:numCache>
                <c:formatCode>#,##0</c:formatCode>
                <c:ptCount val="12"/>
                <c:pt idx="0">
                  <c:v>18436.750665</c:v>
                </c:pt>
                <c:pt idx="1">
                  <c:v>19432.011132999996</c:v>
                </c:pt>
                <c:pt idx="2">
                  <c:v>21945.336299929997</c:v>
                </c:pt>
                <c:pt idx="3">
                  <c:v>26421.874416999999</c:v>
                </c:pt>
                <c:pt idx="4">
                  <c:v>25442.019522000002</c:v>
                </c:pt>
                <c:pt idx="5">
                  <c:v>23859.994954999998</c:v>
                </c:pt>
                <c:pt idx="6">
                  <c:v>26444.565660972992</c:v>
                </c:pt>
                <c:pt idx="7">
                  <c:v>28374.684305031002</c:v>
                </c:pt>
                <c:pt idx="8">
                  <c:v>27375.976832668141</c:v>
                </c:pt>
                <c:pt idx="9">
                  <c:v>28857.716657030604</c:v>
                </c:pt>
                <c:pt idx="10">
                  <c:v>29927.682729908331</c:v>
                </c:pt>
                <c:pt idx="11">
                  <c:v>32326.400088126757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151-4754-B029-C0F967510F7E}"/>
            </c:ext>
          </c:extLst>
        </c:ser>
        <c:ser>
          <c:idx val="3"/>
          <c:order val="3"/>
          <c:tx>
            <c:strRef>
              <c:f>'Индия, экспорт нп'!$A$57</c:f>
              <c:strCache>
                <c:ptCount val="1"/>
                <c:pt idx="0">
                  <c:v>Нафта</c:v>
                </c:pt>
              </c:strCache>
            </c:strRef>
          </c:tx>
          <c:spPr>
            <a:solidFill>
              <a:srgbClr val="C02800"/>
            </a:solidFill>
            <a:ln w="317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'Индия, экспорт нп'!$N$53:$Y$53</c:f>
              <c:strCache>
                <c:ptCount val="12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 </c:v>
                </c:pt>
                <c:pt idx="6">
                  <c:v>2016-17 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</c:strCache>
            </c:strRef>
          </c:cat>
          <c:val>
            <c:numRef>
              <c:f>'Индия, экспорт нп'!$N$57:$Y$57</c:f>
              <c:numCache>
                <c:formatCode>#,##0</c:formatCode>
                <c:ptCount val="12"/>
                <c:pt idx="0">
                  <c:v>8592.4819860000007</c:v>
                </c:pt>
                <c:pt idx="1">
                  <c:v>8048.1897220000001</c:v>
                </c:pt>
                <c:pt idx="2">
                  <c:v>6885.3710790000014</c:v>
                </c:pt>
                <c:pt idx="3">
                  <c:v>7301.7677059999996</c:v>
                </c:pt>
                <c:pt idx="4">
                  <c:v>5974.1313682999989</c:v>
                </c:pt>
                <c:pt idx="5">
                  <c:v>4184.9155619999983</c:v>
                </c:pt>
                <c:pt idx="6">
                  <c:v>5949.8737169999995</c:v>
                </c:pt>
                <c:pt idx="7">
                  <c:v>6739.7878690000016</c:v>
                </c:pt>
                <c:pt idx="8">
                  <c:v>4881.9253310000004</c:v>
                </c:pt>
                <c:pt idx="9">
                  <c:v>7234.6982081999995</c:v>
                </c:pt>
                <c:pt idx="10">
                  <c:v>5309.9733049999995</c:v>
                </c:pt>
                <c:pt idx="11">
                  <c:v>5614.7176006666687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51-4754-B029-C0F967510F7E}"/>
            </c:ext>
          </c:extLst>
        </c:ser>
        <c:ser>
          <c:idx val="4"/>
          <c:order val="4"/>
          <c:tx>
            <c:strRef>
              <c:f>'Индия, экспорт нп'!$A$58</c:f>
              <c:strCache>
                <c:ptCount val="1"/>
                <c:pt idx="0">
                  <c:v>Керосин</c:v>
                </c:pt>
              </c:strCache>
            </c:strRef>
          </c:tx>
          <c:spPr>
            <a:solidFill>
              <a:srgbClr val="70AD47"/>
            </a:solidFill>
            <a:ln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'Индия, экспорт нп'!$N$53:$Y$53</c:f>
              <c:strCache>
                <c:ptCount val="12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 </c:v>
                </c:pt>
                <c:pt idx="6">
                  <c:v>2016-17 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</c:strCache>
            </c:strRef>
          </c:cat>
          <c:val>
            <c:numRef>
              <c:f>'Индия, экспорт нп'!$N$58:$Y$58</c:f>
              <c:numCache>
                <c:formatCode>#,##0</c:formatCode>
                <c:ptCount val="12"/>
                <c:pt idx="0">
                  <c:v>3130.5724570000002</c:v>
                </c:pt>
                <c:pt idx="1">
                  <c:v>4030.2955449999995</c:v>
                </c:pt>
                <c:pt idx="2">
                  <c:v>4686.8380960000004</c:v>
                </c:pt>
                <c:pt idx="3">
                  <c:v>5759.7585410000002</c:v>
                </c:pt>
                <c:pt idx="4">
                  <c:v>5365.8751119999997</c:v>
                </c:pt>
                <c:pt idx="5">
                  <c:v>5368.8810430000012</c:v>
                </c:pt>
                <c:pt idx="6">
                  <c:v>6948.4477740000002</c:v>
                </c:pt>
                <c:pt idx="7">
                  <c:v>6899.6849080000002</c:v>
                </c:pt>
                <c:pt idx="8">
                  <c:v>7149.044737324195</c:v>
                </c:pt>
                <c:pt idx="9">
                  <c:v>7017.7796480899924</c:v>
                </c:pt>
                <c:pt idx="10">
                  <c:v>3556.7494571117672</c:v>
                </c:pt>
                <c:pt idx="11">
                  <c:v>5199.4498461416997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51-4754-B029-C0F967510F7E}"/>
            </c:ext>
          </c:extLst>
        </c:ser>
        <c:ser>
          <c:idx val="5"/>
          <c:order val="5"/>
          <c:tx>
            <c:strRef>
              <c:f>'Индия, экспорт нп'!$A$59</c:f>
              <c:strCache>
                <c:ptCount val="1"/>
                <c:pt idx="0">
                  <c:v>Мазут и Битум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151-4754-B029-C0F967510F7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151-4754-B029-C0F967510F7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151-4754-B029-C0F967510F7E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151-4754-B029-C0F967510F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'Индия, экспорт нп'!$N$53:$Y$53</c:f>
              <c:strCache>
                <c:ptCount val="12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 </c:v>
                </c:pt>
                <c:pt idx="6">
                  <c:v>2016-17 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</c:strCache>
            </c:strRef>
          </c:cat>
          <c:val>
            <c:numRef>
              <c:f>'Индия, экспорт нп'!$N$59:$Y$59</c:f>
              <c:numCache>
                <c:formatCode>#,##0</c:formatCode>
                <c:ptCount val="12"/>
                <c:pt idx="0">
                  <c:v>5679.2252400000007</c:v>
                </c:pt>
                <c:pt idx="1">
                  <c:v>6619.4993180000001</c:v>
                </c:pt>
                <c:pt idx="2">
                  <c:v>4869.2839350000004</c:v>
                </c:pt>
                <c:pt idx="3">
                  <c:v>4676.7547839999988</c:v>
                </c:pt>
                <c:pt idx="4">
                  <c:v>3437.8576310000012</c:v>
                </c:pt>
                <c:pt idx="5">
                  <c:v>857.99396590000026</c:v>
                </c:pt>
                <c:pt idx="6">
                  <c:v>409.90873400000032</c:v>
                </c:pt>
                <c:pt idx="7">
                  <c:v>425.82350899999994</c:v>
                </c:pt>
                <c:pt idx="8">
                  <c:v>-77.441527999999835</c:v>
                </c:pt>
                <c:pt idx="9">
                  <c:v>-4660.2186110000002</c:v>
                </c:pt>
                <c:pt idx="10">
                  <c:v>-7324.8398359999992</c:v>
                </c:pt>
                <c:pt idx="11">
                  <c:v>-9742.9626026666665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151-4754-B029-C0F967510F7E}"/>
            </c:ext>
          </c:extLst>
        </c:ser>
        <c:ser>
          <c:idx val="6"/>
          <c:order val="6"/>
          <c:tx>
            <c:strRef>
              <c:f>'Индия, экспорт нп'!$A$60</c:f>
              <c:strCache>
                <c:ptCount val="1"/>
                <c:pt idx="0">
                  <c:v>Прочие</c:v>
                </c:pt>
              </c:strCache>
            </c:strRef>
          </c:tx>
          <c:spPr>
            <a:ln>
              <a:solidFill>
                <a:sysClr val="window" lastClr="FFFFFF"/>
              </a:solidFill>
            </a:ln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151-4754-B029-C0F967510F7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151-4754-B029-C0F967510F7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151-4754-B029-C0F967510F7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'Индия, экспорт нп'!$N$53:$Y$53</c:f>
              <c:strCache>
                <c:ptCount val="12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 </c:v>
                </c:pt>
                <c:pt idx="6">
                  <c:v>2016-17 </c:v>
                </c:pt>
                <c:pt idx="7">
                  <c:v>2017-18 </c:v>
                </c:pt>
                <c:pt idx="8">
                  <c:v>2018-19</c:v>
                </c:pt>
                <c:pt idx="9">
                  <c:v>2019-20</c:v>
                </c:pt>
                <c:pt idx="10">
                  <c:v>2020-21</c:v>
                </c:pt>
                <c:pt idx="11">
                  <c:v>2021-22</c:v>
                </c:pt>
              </c:strCache>
            </c:strRef>
          </c:cat>
          <c:val>
            <c:numRef>
              <c:f>'Индия, экспорт нп'!$N$60:$Y$60</c:f>
              <c:numCache>
                <c:formatCode>#,##0</c:formatCode>
                <c:ptCount val="12"/>
                <c:pt idx="0">
                  <c:v>-424.56461999999919</c:v>
                </c:pt>
                <c:pt idx="1">
                  <c:v>10.905981999996129</c:v>
                </c:pt>
                <c:pt idx="2">
                  <c:v>174.59534299999814</c:v>
                </c:pt>
                <c:pt idx="3">
                  <c:v>405.40590700000303</c:v>
                </c:pt>
                <c:pt idx="4">
                  <c:v>-3068.2923190000038</c:v>
                </c:pt>
                <c:pt idx="5">
                  <c:v>-7982.0470940000032</c:v>
                </c:pt>
                <c:pt idx="6">
                  <c:v>-12568.084569292001</c:v>
                </c:pt>
                <c:pt idx="7">
                  <c:v>-11384.970539608041</c:v>
                </c:pt>
                <c:pt idx="8">
                  <c:v>-8530.6162108769968</c:v>
                </c:pt>
                <c:pt idx="9">
                  <c:v>-10104.422471045</c:v>
                </c:pt>
                <c:pt idx="10">
                  <c:v>-9501.3565646630013</c:v>
                </c:pt>
                <c:pt idx="11">
                  <c:v>-4352.9408538529997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151-4754-B029-C0F967510F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8883208"/>
        <c:axId val="202727272"/>
      </c:barChart>
      <c:catAx>
        <c:axId val="138883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02727272"/>
        <c:crossesAt val="-1.9999999999999995E+65"/>
        <c:auto val="1"/>
        <c:lblAlgn val="ctr"/>
        <c:lblOffset val="100"/>
        <c:noMultiLvlLbl val="0"/>
      </c:catAx>
      <c:valAx>
        <c:axId val="202727272"/>
        <c:scaling>
          <c:orientation val="minMax"/>
          <c:max val="60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млн т</a:t>
                </a:r>
              </a:p>
            </c:rich>
          </c:tx>
          <c:layout>
            <c:manualLayout>
              <c:xMode val="edge"/>
              <c:yMode val="edge"/>
              <c:x val="6.0213951180917935E-2"/>
              <c:y val="3.7550909584577789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38883208"/>
        <c:crossesAt val="1"/>
        <c:crossBetween val="between"/>
        <c:dispUnits>
          <c:builtInUnit val="thousands"/>
          <c:dispUnitsLbl/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311202975140465E-2"/>
          <c:y val="0.66520747406574188"/>
          <c:w val="0.45005011743247519"/>
          <c:h val="0.1582811523559555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0.07016</cdr:x>
      <cdr:y>0.68706</cdr:y>
    </cdr:from>
    <cdr:to>
      <cdr:x>0.51118</cdr:x>
      <cdr:y>0.80774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437" y="2337600"/>
          <a:ext cx="2391338" cy="410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ru-RU" sz="800">
              <a:latin typeface="Arial" panose="020B0604020202020204" pitchFamily="34" charset="0"/>
              <a:cs typeface="Arial" panose="020B0604020202020204" pitchFamily="34" charset="0"/>
            </a:rPr>
            <a:t>*искл. Украину</a:t>
          </a:r>
          <a:r>
            <a:rPr lang="ru-RU" sz="800" baseline="0">
              <a:latin typeface="Arial" panose="020B0604020202020204" pitchFamily="34" charset="0"/>
              <a:cs typeface="Arial" panose="020B0604020202020204" pitchFamily="34" charset="0"/>
            </a:rPr>
            <a:t> и Балтию</a:t>
          </a:r>
          <a:endParaRPr lang="ru-RU" sz="80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>
            <a:spcAft>
              <a:spcPts val="600"/>
            </a:spcAft>
          </a:pPr>
          <a:r>
            <a:rPr lang="ru-RU" sz="800">
              <a:latin typeface="Arial" panose="020B0604020202020204" pitchFamily="34" charset="0"/>
              <a:cs typeface="Arial" panose="020B0604020202020204" pitchFamily="34" charset="0"/>
            </a:rPr>
            <a:t>**Швейцария,</a:t>
          </a:r>
          <a:r>
            <a:rPr lang="ru-RU" sz="800" baseline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800">
              <a:latin typeface="Arial" panose="020B0604020202020204" pitchFamily="34" charset="0"/>
              <a:cs typeface="Arial" panose="020B0604020202020204" pitchFamily="34" charset="0"/>
            </a:rPr>
            <a:t>Кипр, Виргинские. о-ва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8AD1-CE1B-4777-B0AD-AE7EB83D8C60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DEF4-508C-443C-B375-CC38DCB399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93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500" indent="-27519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0770" indent="-2201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1078" indent="-2201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1385" indent="-22015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1694" indent="-220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2002" indent="-220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2310" indent="-220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2618" indent="-220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DBAA5-07F4-4D74-9923-E6AA535A903F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29DD8B-62EF-D79E-D49B-EFACA745D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6E78A73-1614-3906-E38D-13D8097F3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FBAB5B-E0C9-B050-26B6-AF947AC8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132546-6E9F-3D58-D322-701A6724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A9760B-AE1B-0C58-3EC1-B0D3B630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75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03BAB-0214-4231-895D-3C82A422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6301536-7117-B255-A7E6-0DC6D2F93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05DAE-4DC3-00C5-F9CA-473D7E8D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73EA48-40CE-0CC2-5ACC-FA38E4E6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FD4C03-132B-4C87-E700-F591EC7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3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1765E81-0BD7-EEDD-3D6B-4533F6BA1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525031-E207-6587-1F06-DB75E8EE4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F01F27-789B-ED8F-3E5C-AFEB76B5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4038EA-E840-FBDD-9C56-0032534A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DE7058-C38B-7936-46BA-65B34B56D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791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724400" y="6529589"/>
            <a:ext cx="2743200" cy="243404"/>
          </a:xfrm>
          <a:prstGeom prst="rect">
            <a:avLst/>
          </a:prstGeom>
        </p:spPr>
        <p:txBody>
          <a:bodyPr/>
          <a:lstStyle/>
          <a:p>
            <a:fld id="{341C17BA-7175-4715-9419-8E35F51BF62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5"/>
          </p:nvPr>
        </p:nvSpPr>
        <p:spPr>
          <a:xfrm>
            <a:off x="6157803" y="1255130"/>
            <a:ext cx="5492331" cy="2376000"/>
          </a:xfrm>
          <a:prstGeom prst="rect">
            <a:avLst/>
          </a:prstGeom>
        </p:spPr>
        <p:txBody>
          <a:bodyPr/>
          <a:lstStyle>
            <a:lvl1pPr marL="158265" indent="-158265">
              <a:defRPr lang="ru-RU" sz="1108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2530" lvl="0" indent="-262530" algn="just" defTabSz="63306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6157803" y="930275"/>
            <a:ext cx="549233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18" name="Текст 20"/>
          <p:cNvSpPr>
            <a:spLocks noGrp="1"/>
          </p:cNvSpPr>
          <p:nvPr>
            <p:ph type="body" sz="quarter" idx="23" hasCustomPrompt="1"/>
          </p:nvPr>
        </p:nvSpPr>
        <p:spPr>
          <a:xfrm>
            <a:off x="534385" y="6548345"/>
            <a:ext cx="687048" cy="205890"/>
          </a:xfrm>
          <a:prstGeom prst="rect">
            <a:avLst/>
          </a:prstGeom>
        </p:spPr>
        <p:txBody>
          <a:bodyPr wrap="none" lIns="0" anchor="ctr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6531" indent="0"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062" indent="0"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49593" indent="0"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6124" indent="0"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* примечания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024739" y="488733"/>
            <a:ext cx="8627219" cy="32252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1662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Объект 11"/>
          <p:cNvSpPr>
            <a:spLocks noGrp="1"/>
          </p:cNvSpPr>
          <p:nvPr>
            <p:ph sz="quarter" idx="24"/>
          </p:nvPr>
        </p:nvSpPr>
        <p:spPr>
          <a:xfrm>
            <a:off x="6157803" y="4034325"/>
            <a:ext cx="5492331" cy="2376000"/>
          </a:xfrm>
          <a:prstGeom prst="rect">
            <a:avLst/>
          </a:prstGeom>
        </p:spPr>
        <p:txBody>
          <a:bodyPr/>
          <a:lstStyle>
            <a:lvl1pPr marL="158265" indent="-158265">
              <a:defRPr lang="ru-RU" sz="1108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2530" lvl="0" indent="-262530" algn="just" defTabSz="63306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/>
              <a:t>Образец текста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25" hasCustomPrompt="1"/>
          </p:nvPr>
        </p:nvSpPr>
        <p:spPr>
          <a:xfrm>
            <a:off x="6157803" y="3719865"/>
            <a:ext cx="5492331" cy="3063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8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Название графика/диаграммы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534386" y="930277"/>
            <a:ext cx="5530353" cy="5480049"/>
          </a:xfrm>
          <a:prstGeom prst="rect">
            <a:avLst/>
          </a:prstGeom>
          <a:solidFill>
            <a:srgbClr val="F2F2F2"/>
          </a:solidFill>
        </p:spPr>
        <p:txBody>
          <a:bodyPr lIns="36000"/>
          <a:lstStyle>
            <a:lvl1pPr marL="265853" indent="-265853" algn="just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108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5853" indent="-265853" algn="just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108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Текст первого уровня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11088342" y="6548346"/>
            <a:ext cx="563616" cy="205890"/>
          </a:xfrm>
          <a:prstGeom prst="rect">
            <a:avLst/>
          </a:prstGeom>
        </p:spPr>
        <p:txBody>
          <a:bodyPr wrap="none" rIns="0" anchor="ctr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6531" indent="0"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3062" indent="0"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49593" indent="0"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66124" indent="0">
              <a:buNone/>
              <a:defRPr sz="738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Источник: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30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8">
          <p15:clr>
            <a:srgbClr val="FBAE40"/>
          </p15:clr>
        </p15:guide>
        <p15:guide id="2" pos="59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79115-B4AD-5C18-E20D-70FD2849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492426-2954-27B9-70AB-C0D79D216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167734-99A2-6157-197D-26F032D1B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03713E-4B62-F460-14B8-5223021BE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CE3F9C-8E80-5520-2418-BF0CB770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08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57C00E-D1B9-4F3C-3825-A9A3B858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48F65E-7FD8-2D8C-EEEE-4B3C24E00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0B6A42-9334-BF66-BDD2-92C83951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9410B7-CCC9-5162-2F20-1F59B2BB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D8D465-AA25-1650-566D-9B265B24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78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7D3826-9C8A-4519-6405-04463525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82AA79-D79F-0BD6-7A02-B58045A2E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86483D-5ACD-CEA1-2F07-C9429AEC5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9E57C27-5724-A5AA-B5CE-38A0A5AB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B04EBF-7C4F-29FB-C43F-72477744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922B6B-0C31-C038-E8B0-A87D19FB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2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D00238-38CC-79F6-0F61-C8322980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B6CAD1-5B2E-1790-FCC1-CF5B5A966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FA6717-B09B-A6A3-76DE-7E314D7AF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9D3A56B-A067-1F4A-3105-DD293FE2D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319E3B0-9F16-D4CE-82EE-21171553C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515AE19-DF60-01A6-9592-4070EBF7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87E89AC-8F80-087B-AD73-7728C18C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E86CEDA-B0D9-BC44-E999-8270CB71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45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B75A14-2614-ACB1-70AE-B192C743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6E2C1E-ADC0-8FFB-A77A-10A8D742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E6912F-C9F6-E273-3D83-5C73DA8C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00D27CF-69AA-861D-44BB-1F40BCAC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41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C8740-8E9F-DC38-16C2-02E33687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A32B70C-C9BA-9F12-361D-2AF54FA7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95085F-6863-6733-5261-6366A5F7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4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4CC36C-8C4F-0612-DC4B-A5FE7C21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049488-A185-CAD9-91E3-1D507D9A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30606F-D6AA-9529-EB98-520235C56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142854-CE7D-9037-E6B5-1C3B7DB0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4103E5-44E1-C61D-06A0-B05DA0DE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5F57BE-3726-5D70-164A-F8A82C6F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1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20D02-F5DA-5942-BDEC-08A14B1D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DACC6AD-7CDB-1FDA-2C9E-43A9D26D0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6D2953-C27D-2A0E-6DE3-0C33F2231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3B47C0-E3B1-14E5-C160-1E3BE7B4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5A5AAB-E3BE-72DA-A8C0-BEB82717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94FC0B-B366-B4F9-9D31-CA0334D1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66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5D1247-32E1-5CE1-2BB2-02449FD3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C4632F-610F-4913-58F9-7BB67C898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8AC092-0068-F01C-8CFB-2DC6D7A3A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12DD-F6FB-4426-91FF-83FF8A552399}" type="datetimeFigureOut">
              <a:rPr lang="ru-RU" smtClean="0"/>
              <a:t>21.06.2022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0F5B32-3996-5183-E739-87DA936E4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802D9A-1174-FC0A-5B14-F222EE7EB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3B38E-ACE3-42E9-97F4-D93030B648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33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ef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t.me/IEFnot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2" descr="r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/>
          </a:p>
        </p:txBody>
      </p:sp>
      <p:sp>
        <p:nvSpPr>
          <p:cNvPr id="5123" name="AutoShape 13" descr="r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67356" y="3526397"/>
            <a:ext cx="5754139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Алексей ГРОМОВ,</a:t>
            </a:r>
          </a:p>
          <a:p>
            <a:pPr algn="r" eaLnBrk="1" hangingPunct="1">
              <a:defRPr/>
            </a:pPr>
            <a:r>
              <a:rPr lang="ru-RU" b="1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к.г.н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., доцент РГУ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нефти и газа им. И.М.Губкина,</a:t>
            </a:r>
          </a:p>
          <a:p>
            <a:pPr algn="r" eaLnBrk="1" hangingPunct="1"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Главный директор по энергетическому направлению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Институт энергетики и финансов</a:t>
            </a:r>
          </a:p>
          <a:p>
            <a:pPr algn="r" eaLnBrk="1" hangingPunct="1"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www.fief.ru</a:t>
            </a:r>
            <a:endParaRPr lang="en-US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  <a:hlinkClick r:id="rId4"/>
              </a:rPr>
              <a:t>https://t.me/IEFnotes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378" y="5505099"/>
            <a:ext cx="2550057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Aft>
                <a:spcPts val="1200"/>
              </a:spcAft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Форум 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RENWEX-2022</a:t>
            </a:r>
            <a:endParaRPr lang="ru-RU" b="1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июня 2022 года</a:t>
            </a:r>
          </a:p>
          <a:p>
            <a:pPr eaLnBrk="1" hangingPunct="1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384DA2-08D0-4CC7-8DE2-42F1CA435A43}"/>
              </a:ext>
            </a:extLst>
          </p:cNvPr>
          <p:cNvSpPr txBox="1"/>
          <p:nvPr/>
        </p:nvSpPr>
        <p:spPr>
          <a:xfrm>
            <a:off x="1382864" y="1515721"/>
            <a:ext cx="98113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Новые вызовы и возможности для России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мировом нефтяном рынке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BB6584CA-6660-4D66-BB75-CB3FF749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" y="164759"/>
            <a:ext cx="1180529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06647"/>
      </p:ext>
    </p:extLst>
  </p:cSld>
  <p:clrMapOvr>
    <a:masterClrMapping/>
  </p:clrMapOvr>
  <p:transition advTm="5534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20A0159D-C4B5-4F92-9F3C-A45C9EB5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" y="113276"/>
            <a:ext cx="1180529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DDC19A9-4F48-449E-9AFF-1465FDF3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630766"/>
            <a:ext cx="2057400" cy="243404"/>
          </a:xfrm>
        </p:spPr>
        <p:txBody>
          <a:bodyPr vert="horz" lIns="91440" tIns="45720" rIns="91440" bIns="45720" rtlCol="0" anchor="ctr"/>
          <a:lstStyle/>
          <a:p>
            <a:fld id="{341C17BA-7175-4715-9419-8E35F51BF62C}" type="slidenum">
              <a:rPr lang="ru-RU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Заголовок 8">
            <a:extLst>
              <a:ext uri="{FF2B5EF4-FFF2-40B4-BE49-F238E27FC236}">
                <a16:creationId xmlns:a16="http://schemas.microsoft.com/office/drawing/2014/main" xmlns="" id="{9BF8A0A7-4127-EB48-131B-DA73C3E9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29" y="266622"/>
            <a:ext cx="9432758" cy="757130"/>
          </a:xfrm>
        </p:spPr>
        <p:txBody>
          <a:bodyPr vert="horz"/>
          <a:lstStyle/>
          <a:p>
            <a:pPr algn="ctr"/>
            <a: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Влияние санкций на российскую нефтяную отрасль:</a:t>
            </a:r>
            <a:b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около 60% экспорта нефти из России находится под риском ограничений</a:t>
            </a:r>
            <a:endParaRPr lang="ru-RU" sz="2400" dirty="0">
              <a:solidFill>
                <a:srgbClr val="1F497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xmlns="" id="{037E6F0A-C426-1545-4688-1430992CF2DA}"/>
              </a:ext>
            </a:extLst>
          </p:cNvPr>
          <p:cNvSpPr txBox="1">
            <a:spLocks/>
          </p:cNvSpPr>
          <p:nvPr/>
        </p:nvSpPr>
        <p:spPr>
          <a:xfrm>
            <a:off x="391761" y="5223776"/>
            <a:ext cx="11656024" cy="1406990"/>
          </a:xfrm>
          <a:prstGeom prst="rect">
            <a:avLst/>
          </a:prstGeom>
          <a:solidFill>
            <a:srgbClr val="F2F2F2"/>
          </a:solidFill>
        </p:spPr>
        <p:txBody>
          <a:bodyPr vert="horz" lIns="36000" tIns="45720" rIns="91440" bIns="45720" rtlCol="0">
            <a:noAutofit/>
          </a:bodyPr>
          <a:lstStyle>
            <a:lvl1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200" dirty="0"/>
              <a:t>В первый месяц после начала СВО о полном прекращении импорта российской нефти и нефтепродуктов заявили страны, которые существенно не зависели от российских поставок: </a:t>
            </a:r>
            <a:r>
              <a:rPr lang="ru-RU" sz="1200" b="1" dirty="0"/>
              <a:t>США, Канада, Австралия, Великобритания </a:t>
            </a:r>
            <a:r>
              <a:rPr lang="ru-RU" sz="1200" dirty="0"/>
              <a:t>(до конца 2022 г.).</a:t>
            </a:r>
          </a:p>
          <a:p>
            <a:pPr>
              <a:lnSpc>
                <a:spcPct val="110000"/>
              </a:lnSpc>
            </a:pPr>
            <a:r>
              <a:rPr lang="ru-RU" sz="1200" dirty="0"/>
              <a:t>03 июня был опубликовал </a:t>
            </a:r>
            <a:r>
              <a:rPr lang="ru-RU" sz="1200" b="1" dirty="0"/>
              <a:t>Шестой пакет санкций ЕС против России</a:t>
            </a:r>
            <a:r>
              <a:rPr lang="ru-RU" sz="1200" dirty="0"/>
              <a:t>, который включает </a:t>
            </a:r>
            <a:r>
              <a:rPr lang="ru-RU" sz="1200" u="sng" dirty="0"/>
              <a:t>эмбарго на морские поставки российской нефти </a:t>
            </a:r>
            <a:r>
              <a:rPr lang="ru-RU" sz="1200" dirty="0"/>
              <a:t>(с 5 декабря 2022 г.) и </a:t>
            </a:r>
            <a:r>
              <a:rPr lang="ru-RU" sz="1200" u="sng" dirty="0"/>
              <a:t>нефтепродуктов</a:t>
            </a:r>
            <a:r>
              <a:rPr lang="ru-RU" sz="1200" dirty="0"/>
              <a:t> (с 5 февраля 2023 г.).</a:t>
            </a:r>
          </a:p>
          <a:p>
            <a:pPr>
              <a:lnSpc>
                <a:spcPct val="110000"/>
              </a:lnSpc>
            </a:pPr>
            <a:r>
              <a:rPr lang="ru-RU" sz="1200" b="1" dirty="0"/>
              <a:t>Япония</a:t>
            </a:r>
            <a:r>
              <a:rPr lang="ru-RU" sz="1200" dirty="0"/>
              <a:t> и </a:t>
            </a:r>
            <a:r>
              <a:rPr lang="ru-RU" sz="1200" b="1" dirty="0"/>
              <a:t>Южная Корея </a:t>
            </a:r>
            <a:r>
              <a:rPr lang="ru-RU" sz="1200" dirty="0"/>
              <a:t>пока не объявляли о планах сокращения поставок из России, но сложности с оплатой, страховкой и фрахтом уже негативно отражаются на объемах экспорта в эти страны.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603F6150-16FF-508E-92F8-C136A5624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0751" y="1301784"/>
            <a:ext cx="5712863" cy="517063"/>
          </a:xfrm>
        </p:spPr>
        <p:txBody>
          <a:bodyPr>
            <a:noAutofit/>
          </a:bodyPr>
          <a:lstStyle/>
          <a:p>
            <a:r>
              <a:rPr lang="ru-RU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экспорта нефти и нефтепродуктов из России в разрезе стран </a:t>
            </a: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(санкционные ограничения даны по состоянию на 06 июня)</a:t>
            </a:r>
            <a:endParaRPr lang="ru-RU" sz="1400" b="0" dirty="0">
              <a:latin typeface="Arial Narrow" panose="020B0606020202030204" pitchFamily="34" charset="0"/>
            </a:endParaRP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xmlns="" id="{276DC146-6B39-66C0-FAAB-B16B6E1D85DB}"/>
              </a:ext>
            </a:extLst>
          </p:cNvPr>
          <p:cNvSpPr txBox="1">
            <a:spLocks/>
          </p:cNvSpPr>
          <p:nvPr/>
        </p:nvSpPr>
        <p:spPr>
          <a:xfrm>
            <a:off x="6452256" y="3982599"/>
            <a:ext cx="5026784" cy="3548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возможностей российского танкерного флота по перевозке экспортных объемов нефти и нефтепродуктов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76EF19-4730-D93A-C3E4-3D4A39CA31D5}"/>
              </a:ext>
            </a:extLst>
          </p:cNvPr>
          <p:cNvSpPr txBox="1"/>
          <p:nvPr/>
        </p:nvSpPr>
        <p:spPr>
          <a:xfrm>
            <a:off x="6452256" y="6597171"/>
            <a:ext cx="6097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B6B6B"/>
                </a:solidFill>
              </a:rPr>
              <a:t>Источники: ФТС России, Минэнерго РФ, оценки ИЭФ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6ABCE5A-CC0B-5152-3319-4DE331F81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51" y="1847369"/>
            <a:ext cx="5449488" cy="333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9831615-1097-72E7-29AE-8EB50A44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1" y="1448736"/>
            <a:ext cx="5220367" cy="29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B0CECF-A849-AA66-D129-1C5795E3D9EA}"/>
              </a:ext>
            </a:extLst>
          </p:cNvPr>
          <p:cNvSpPr txBox="1"/>
          <p:nvPr/>
        </p:nvSpPr>
        <p:spPr>
          <a:xfrm>
            <a:off x="391761" y="4463415"/>
            <a:ext cx="557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60% экспорта российской нефти и до 70% экспорта российских нефтепродуктов находятся в "зоне риска" уже введенных или планируемых санкционных ограничений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2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E3AC04BD-BFFE-38A2-7A55-BBEC3AB8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" y="19646"/>
            <a:ext cx="1180529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8">
            <a:extLst>
              <a:ext uri="{FF2B5EF4-FFF2-40B4-BE49-F238E27FC236}">
                <a16:creationId xmlns:a16="http://schemas.microsoft.com/office/drawing/2014/main" xmlns="" id="{4FAF959B-3069-A0AB-8716-D35E4F3074B1}"/>
              </a:ext>
            </a:extLst>
          </p:cNvPr>
          <p:cNvSpPr txBox="1">
            <a:spLocks/>
          </p:cNvSpPr>
          <p:nvPr/>
        </p:nvSpPr>
        <p:spPr>
          <a:xfrm>
            <a:off x="1262337" y="77051"/>
            <a:ext cx="10433325" cy="7571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2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Пока отрасль справляется с санкционным давлением, но нужны стратегические решения</a:t>
            </a:r>
            <a:endParaRPr lang="ru-RU" sz="2000" dirty="0">
              <a:solidFill>
                <a:srgbClr val="1F497D"/>
              </a:solidFill>
              <a:ea typeface="+mn-ea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E9484E1E-E50C-1278-C844-2158B5DCB3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33071" y="1166024"/>
            <a:ext cx="4462519" cy="276999"/>
          </a:xfrm>
        </p:spPr>
        <p:txBody>
          <a:bodyPr>
            <a:normAutofit/>
          </a:bodyPr>
          <a:lstStyle/>
          <a:p>
            <a:r>
              <a:rPr lang="ru-RU" sz="1200" dirty="0"/>
              <a:t>Добыча нефти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1BADB2-CC2F-17C8-E725-FC976ED4FAEF}"/>
              </a:ext>
            </a:extLst>
          </p:cNvPr>
          <p:cNvSpPr txBox="1"/>
          <p:nvPr/>
        </p:nvSpPr>
        <p:spPr>
          <a:xfrm>
            <a:off x="6096000" y="6533757"/>
            <a:ext cx="6097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B6B6B"/>
                </a:solidFill>
              </a:rPr>
              <a:t>Источники: ЦДУ ТЭК (2019-2021 гг.) оценки ИЭФ на базе сообщений Интерфакс (2022)</a:t>
            </a:r>
          </a:p>
        </p:txBody>
      </p:sp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xmlns="" id="{BDE0D2DA-7A25-F972-6518-A4D599495376}"/>
              </a:ext>
            </a:extLst>
          </p:cNvPr>
          <p:cNvSpPr txBox="1">
            <a:spLocks/>
          </p:cNvSpPr>
          <p:nvPr/>
        </p:nvSpPr>
        <p:spPr>
          <a:xfrm>
            <a:off x="10134600" y="6614596"/>
            <a:ext cx="2057400" cy="243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41C17BA-7175-4715-9419-8E35F51BF62C}" type="slidenum">
              <a:rPr lang="ru-RU" sz="1200">
                <a:solidFill>
                  <a:schemeClr val="tx1"/>
                </a:solidFill>
              </a:rPr>
              <a:pPr/>
              <a:t>3</a:t>
            </a:fld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838BAA38-C263-431C-B32F-478918017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705416"/>
              </p:ext>
            </p:extLst>
          </p:nvPr>
        </p:nvGraphicFramePr>
        <p:xfrm>
          <a:off x="267988" y="1525579"/>
          <a:ext cx="3687862" cy="258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838BAA38-C263-431C-B32F-478918017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275049"/>
              </p:ext>
            </p:extLst>
          </p:nvPr>
        </p:nvGraphicFramePr>
        <p:xfrm>
          <a:off x="4280750" y="1535476"/>
          <a:ext cx="3687862" cy="258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7E9CD457-8725-EDDE-A107-F4236A6DA5B0}"/>
              </a:ext>
            </a:extLst>
          </p:cNvPr>
          <p:cNvSpPr txBox="1">
            <a:spLocks/>
          </p:cNvSpPr>
          <p:nvPr/>
        </p:nvSpPr>
        <p:spPr>
          <a:xfrm>
            <a:off x="4042119" y="1207302"/>
            <a:ext cx="4462519" cy="276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Объем первичной нефтепереработки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6C868028-1E27-3695-0F5A-9D9E3BEEA23C}"/>
              </a:ext>
            </a:extLst>
          </p:cNvPr>
          <p:cNvSpPr txBox="1">
            <a:spLocks/>
          </p:cNvSpPr>
          <p:nvPr/>
        </p:nvSpPr>
        <p:spPr>
          <a:xfrm>
            <a:off x="7903340" y="1213672"/>
            <a:ext cx="4462519" cy="276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Экспорт нефти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xmlns="" id="{27E091A9-2BE9-6788-4648-DC4C84A43398}"/>
              </a:ext>
            </a:extLst>
          </p:cNvPr>
          <p:cNvSpPr txBox="1">
            <a:spLocks/>
          </p:cNvSpPr>
          <p:nvPr/>
        </p:nvSpPr>
        <p:spPr>
          <a:xfrm>
            <a:off x="267988" y="4276852"/>
            <a:ext cx="11656024" cy="2068864"/>
          </a:xfrm>
          <a:prstGeom prst="rect">
            <a:avLst/>
          </a:prstGeom>
          <a:solidFill>
            <a:srgbClr val="F2F2F2"/>
          </a:solidFill>
        </p:spPr>
        <p:txBody>
          <a:bodyPr vert="horz" lIns="36000" tIns="45720" rIns="91440" bIns="45720" rtlCol="0">
            <a:noAutofit/>
          </a:bodyPr>
          <a:lstStyle>
            <a:lvl1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200" dirty="0"/>
              <a:t>По состоянию на май 2022 года:</a:t>
            </a:r>
          </a:p>
          <a:p>
            <a:pPr>
              <a:lnSpc>
                <a:spcPct val="110000"/>
              </a:lnSpc>
            </a:pPr>
            <a:r>
              <a:rPr lang="ru-RU" sz="1200" b="1" dirty="0"/>
              <a:t>Добыча нефти в России немного выросла</a:t>
            </a:r>
            <a:r>
              <a:rPr lang="ru-RU" sz="1200" dirty="0"/>
              <a:t> по сравнению с апрельскими показателями (+1,1% (м/м) до 1389,9 тыс. т), но пока, по-прежнему, остается на 2,7% ниже уровня мая 2021 г.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4050665" algn="l"/>
              </a:tabLst>
            </a:pPr>
            <a:r>
              <a:rPr lang="ru-RU" sz="1200" b="1" dirty="0"/>
              <a:t>Объемы первичной нефтепереработки </a:t>
            </a:r>
            <a:r>
              <a:rPr lang="ru-RU" sz="1200" dirty="0"/>
              <a:t>после «провала» в марте-апреле </a:t>
            </a:r>
            <a:r>
              <a:rPr lang="ru-RU" sz="1200" b="1" dirty="0"/>
              <a:t>вернулись на уровень 2021 года </a:t>
            </a:r>
            <a:r>
              <a:rPr lang="ru-RU" sz="1200" dirty="0"/>
              <a:t>и составили примерно 687 тыс. т/</a:t>
            </a:r>
            <a:r>
              <a:rPr lang="ru-RU" sz="1200" dirty="0" err="1"/>
              <a:t>сут</a:t>
            </a:r>
            <a:r>
              <a:rPr lang="ru-RU" sz="1200" dirty="0"/>
              <a:t>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4050665" algn="l"/>
              </a:tabLst>
            </a:pPr>
            <a:r>
              <a:rPr lang="ru-RU" sz="1200" b="1" dirty="0"/>
              <a:t>Экспорт нефти </a:t>
            </a:r>
            <a:r>
              <a:rPr lang="ru-RU" sz="1200" dirty="0"/>
              <a:t>снизился на 3,2% (м/м) до 713 тыс. т./</a:t>
            </a:r>
            <a:r>
              <a:rPr lang="ru-RU" sz="1200" dirty="0" err="1"/>
              <a:t>сут</a:t>
            </a:r>
            <a:r>
              <a:rPr lang="ru-RU" sz="1200" dirty="0"/>
              <a:t>, по отношению к апрельским показателям,  но </a:t>
            </a:r>
            <a:r>
              <a:rPr lang="ru-RU" sz="1200" b="1" dirty="0"/>
              <a:t>остается на 11,8% выше (!) уровня 2021 г.</a:t>
            </a:r>
          </a:p>
          <a:p>
            <a:pPr>
              <a:lnSpc>
                <a:spcPct val="110000"/>
              </a:lnSpc>
              <a:spcAft>
                <a:spcPts val="600"/>
              </a:spcAft>
              <a:tabLst>
                <a:tab pos="4050665" algn="l"/>
              </a:tabLst>
            </a:pPr>
            <a:r>
              <a:rPr lang="ru-RU" sz="1200" dirty="0"/>
              <a:t>С учетом переходного периода в части вступления в силу нефтяного эмбарго ЕС, который продлится до декабря 2022 (для поставок российской нефти) – февраля 2023 г. (для поставок российских нефтепродуктов), мы полагаем, </a:t>
            </a:r>
            <a:r>
              <a:rPr lang="ru-RU" sz="1200" b="1" dirty="0"/>
              <a:t>что основные риски снижения производственных показателей для российской нефтяной отрасли, а, следовательно, и потерь для бюджета РФ от нефтяных поступлений придутся не на 2022 г., а на 2023 г. 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None/>
              <a:tabLst>
                <a:tab pos="4050665" algn="l"/>
              </a:tabLst>
            </a:pPr>
            <a:endParaRPr lang="ru-RU" sz="1200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1200" dirty="0"/>
              <a:t>.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xmlns="" id="{78C3277E-13AE-452C-9059-260FA50BF2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089058"/>
              </p:ext>
            </p:extLst>
          </p:nvPr>
        </p:nvGraphicFramePr>
        <p:xfrm>
          <a:off x="8293512" y="1535476"/>
          <a:ext cx="3687862" cy="258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7311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282DB30-AED3-7E0F-CA80-1ED5121066E1}"/>
              </a:ext>
            </a:extLst>
          </p:cNvPr>
          <p:cNvGrpSpPr/>
          <p:nvPr/>
        </p:nvGrpSpPr>
        <p:grpSpPr>
          <a:xfrm>
            <a:off x="2589196" y="1100944"/>
            <a:ext cx="7221352" cy="3684718"/>
            <a:chOff x="1568624" y="1124744"/>
            <a:chExt cx="6192688" cy="3183775"/>
          </a:xfrm>
        </p:grpSpPr>
        <p:pic>
          <p:nvPicPr>
            <p:cNvPr id="19" name="Picture 58">
              <a:extLst>
                <a:ext uri="{FF2B5EF4-FFF2-40B4-BE49-F238E27FC236}">
                  <a16:creationId xmlns:a16="http://schemas.microsoft.com/office/drawing/2014/main" xmlns="" id="{BF1A3F4E-7D83-F295-BC25-6A650B078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624" y="1124744"/>
              <a:ext cx="6129511" cy="318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F098A090-9FE3-833F-8DC7-CEE5481B6412}"/>
                </a:ext>
              </a:extLst>
            </p:cNvPr>
            <p:cNvSpPr/>
            <p:nvPr/>
          </p:nvSpPr>
          <p:spPr>
            <a:xfrm>
              <a:off x="2144688" y="1196752"/>
              <a:ext cx="20162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6E42473-62EA-37DF-1B5D-3F07CC157659}"/>
                </a:ext>
              </a:extLst>
            </p:cNvPr>
            <p:cNvSpPr/>
            <p:nvPr/>
          </p:nvSpPr>
          <p:spPr>
            <a:xfrm>
              <a:off x="1712640" y="3993480"/>
              <a:ext cx="648072" cy="315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D04974A0-AE33-5C50-F584-AC87496C2937}"/>
                </a:ext>
              </a:extLst>
            </p:cNvPr>
            <p:cNvSpPr/>
            <p:nvPr/>
          </p:nvSpPr>
          <p:spPr>
            <a:xfrm>
              <a:off x="6033120" y="1211288"/>
              <a:ext cx="172819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Текст 5">
            <a:extLst>
              <a:ext uri="{FF2B5EF4-FFF2-40B4-BE49-F238E27FC236}">
                <a16:creationId xmlns:a16="http://schemas.microsoft.com/office/drawing/2014/main" xmlns="" id="{06C53ECD-F6FE-B569-13A3-C25FCF5B1D69}"/>
              </a:ext>
            </a:extLst>
          </p:cNvPr>
          <p:cNvSpPr txBox="1">
            <a:spLocks/>
          </p:cNvSpPr>
          <p:nvPr/>
        </p:nvSpPr>
        <p:spPr>
          <a:xfrm>
            <a:off x="276894" y="4654455"/>
            <a:ext cx="11533303" cy="2088232"/>
          </a:xfrm>
          <a:prstGeom prst="rect">
            <a:avLst/>
          </a:prstGeom>
          <a:solidFill>
            <a:srgbClr val="F2F2F2"/>
          </a:solidFill>
        </p:spPr>
        <p:txBody>
          <a:bodyPr vert="horz" lIns="36000" tIns="45720" rIns="91440" bIns="45720" rtlCol="0">
            <a:normAutofit lnSpcReduction="10000"/>
          </a:bodyPr>
          <a:lstStyle>
            <a:lvl1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/>
              <a:t>Возможности переориентации поставок российской нефти и нефтепродуктов на другие экспортные направления</a:t>
            </a:r>
            <a:r>
              <a:rPr lang="ru-RU" sz="1200" dirty="0"/>
              <a:t>, в первую очередь в страны Азии, </a:t>
            </a:r>
            <a:r>
              <a:rPr lang="ru-RU" sz="1200" b="1" dirty="0"/>
              <a:t>определяются наличием соответствующих рыночных ниш и существующими возможностями транспортной инфраструктуры</a:t>
            </a:r>
            <a:r>
              <a:rPr lang="ru-RU" sz="1200" dirty="0"/>
              <a:t> (нефтепроводные мощности, провозная способность железных дорог, нефтеналивная мощность портовой инфраструктуры). </a:t>
            </a:r>
          </a:p>
          <a:p>
            <a:r>
              <a:rPr lang="ru-RU" sz="1200" b="1" dirty="0"/>
              <a:t>Основа российской экспортной инфраструктуры для сырой нефти расположена в районе портов Северо-Запада</a:t>
            </a:r>
            <a:r>
              <a:rPr lang="ru-RU" sz="1200" dirty="0"/>
              <a:t>, где есть большой запас по свободным мощностям</a:t>
            </a:r>
            <a:r>
              <a:rPr lang="en-US" sz="1200" dirty="0"/>
              <a:t>.</a:t>
            </a:r>
            <a:r>
              <a:rPr lang="ru-RU" sz="1200" dirty="0"/>
              <a:t> Время доставки удвоится, но при текущих ценах это может оказаться рентабельным, в том числе, учитывая переток ближневосточных экспортеров на европейский рынок.</a:t>
            </a:r>
          </a:p>
          <a:p>
            <a:r>
              <a:rPr lang="ru-RU" sz="1200" b="1" dirty="0"/>
              <a:t>Перенаправление нефти на Восток через ВСТО ограничено из-за недостатка транспортных мощностей</a:t>
            </a:r>
            <a:r>
              <a:rPr lang="ru-RU" sz="1200" dirty="0"/>
              <a:t>: текущий максимум – </a:t>
            </a:r>
            <a:r>
              <a:rPr lang="ru-RU" sz="1200" b="1" dirty="0"/>
              <a:t>это </a:t>
            </a:r>
            <a:r>
              <a:rPr lang="ru-RU" sz="1200" b="1" u="sng" dirty="0"/>
              <a:t>+10 млн т/год</a:t>
            </a:r>
            <a:r>
              <a:rPr lang="ru-RU" sz="1200" dirty="0"/>
              <a:t>, возможно, с привлечением ж/д цистерн для перенаправления части объемов из порта Козьмино в соседние порты. </a:t>
            </a:r>
          </a:p>
          <a:p>
            <a:r>
              <a:rPr lang="ru-RU" sz="1200" dirty="0"/>
              <a:t>Дополнительные возможности перенаправления существуют в страны </a:t>
            </a:r>
            <a:r>
              <a:rPr lang="ru-RU" sz="1200" b="1" dirty="0"/>
              <a:t>Средней Азии </a:t>
            </a:r>
            <a:r>
              <a:rPr lang="ru-RU" sz="1200" dirty="0"/>
              <a:t>и через </a:t>
            </a:r>
            <a:r>
              <a:rPr lang="ru-RU" sz="1200" b="1" dirty="0"/>
              <a:t>Казахстан</a:t>
            </a:r>
            <a:r>
              <a:rPr lang="ru-RU" sz="1200" dirty="0"/>
              <a:t> в </a:t>
            </a:r>
            <a:r>
              <a:rPr lang="ru-RU" sz="1200" b="1" dirty="0"/>
              <a:t>Китай </a:t>
            </a:r>
            <a:r>
              <a:rPr lang="ru-RU" sz="1200" dirty="0"/>
              <a:t>ж/д цистернами (хотя этот способ сейчас применяется не для нефти, а для нефтепродуктов): </a:t>
            </a:r>
            <a:r>
              <a:rPr lang="ru-RU" sz="1200" b="1" u="sng" dirty="0"/>
              <a:t>+3-4 млн т/год.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E32DA7-82F8-1E84-278B-0AA22211D84E}"/>
              </a:ext>
            </a:extLst>
          </p:cNvPr>
          <p:cNvSpPr txBox="1"/>
          <p:nvPr/>
        </p:nvSpPr>
        <p:spPr>
          <a:xfrm>
            <a:off x="369666" y="1424133"/>
            <a:ext cx="2219530" cy="18190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0" rIns="91440" bIns="45720"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  <a:spcAft>
                <a:spcPts val="300"/>
              </a:spcAft>
            </a:pPr>
            <a:r>
              <a:rPr lang="ru-RU" sz="2000" b="1" dirty="0"/>
              <a:t>Запад</a:t>
            </a:r>
            <a:endParaRPr lang="ru-RU" sz="1400" b="1" dirty="0"/>
          </a:p>
          <a:p>
            <a:r>
              <a:rPr lang="ru-RU" dirty="0"/>
              <a:t>Значительные свободные мощности экспортных терминалов:</a:t>
            </a:r>
          </a:p>
          <a:p>
            <a:endParaRPr lang="ru-RU" dirty="0"/>
          </a:p>
          <a:p>
            <a:r>
              <a:rPr lang="ru-RU" dirty="0"/>
              <a:t>1,5 млн </a:t>
            </a:r>
            <a:r>
              <a:rPr lang="ru-RU" dirty="0" err="1"/>
              <a:t>барр</a:t>
            </a:r>
            <a:r>
              <a:rPr lang="ru-RU" dirty="0"/>
              <a:t>./</a:t>
            </a:r>
            <a:r>
              <a:rPr lang="ru-RU" dirty="0" err="1"/>
              <a:t>сут</a:t>
            </a:r>
            <a:r>
              <a:rPr lang="ru-RU" dirty="0"/>
              <a:t>. или 75 млн т с потенциалом доп. «разгрузки» из-за сокращения поставок в Европу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260673-8716-DE86-32E1-DCB3B6140CBD}"/>
              </a:ext>
            </a:extLst>
          </p:cNvPr>
          <p:cNvSpPr txBox="1"/>
          <p:nvPr/>
        </p:nvSpPr>
        <p:spPr>
          <a:xfrm>
            <a:off x="9543018" y="2666364"/>
            <a:ext cx="2267179" cy="18078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144000" tIns="0" rIns="91440" bIns="45720"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  <a:spcAft>
                <a:spcPts val="300"/>
              </a:spcAft>
            </a:pPr>
            <a:r>
              <a:rPr lang="ru-RU" sz="2000" b="1" dirty="0"/>
              <a:t>Восток</a:t>
            </a:r>
          </a:p>
          <a:p>
            <a:r>
              <a:rPr lang="ru-RU" dirty="0"/>
              <a:t>Высокая загруженность и недостаток свободных мощностей ВСТО и портов ДВ:</a:t>
            </a:r>
          </a:p>
          <a:p>
            <a:endParaRPr lang="ru-RU" dirty="0"/>
          </a:p>
          <a:p>
            <a:r>
              <a:rPr lang="ru-RU" dirty="0"/>
              <a:t>Всего +0,2 млн </a:t>
            </a:r>
            <a:r>
              <a:rPr lang="ru-RU" dirty="0" err="1"/>
              <a:t>барр</a:t>
            </a:r>
            <a:r>
              <a:rPr lang="ru-RU" dirty="0"/>
              <a:t>./</a:t>
            </a:r>
            <a:r>
              <a:rPr lang="ru-RU" dirty="0" err="1"/>
              <a:t>сут</a:t>
            </a:r>
            <a:r>
              <a:rPr lang="ru-RU" dirty="0"/>
              <a:t>. или около 10 млн т/год. Причем порт Козьмино максимально загружен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446609-E015-92F5-D7AD-130EA99C41C7}"/>
              </a:ext>
            </a:extLst>
          </p:cNvPr>
          <p:cNvSpPr txBox="1"/>
          <p:nvPr/>
        </p:nvSpPr>
        <p:spPr>
          <a:xfrm>
            <a:off x="2043410" y="54504"/>
            <a:ext cx="89293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</a:rPr>
              <a:t>Возможности перенаправления экспорта российской нефти: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Запада на Восток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2E25AD93-5648-D083-365F-DF468898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" y="70216"/>
            <a:ext cx="1180529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Номер слайда 1">
            <a:extLst>
              <a:ext uri="{FF2B5EF4-FFF2-40B4-BE49-F238E27FC236}">
                <a16:creationId xmlns:a16="http://schemas.microsoft.com/office/drawing/2014/main" xmlns="" id="{6ABFE971-16EF-AD92-A6FF-CE0D7E8D1281}"/>
              </a:ext>
            </a:extLst>
          </p:cNvPr>
          <p:cNvSpPr txBox="1">
            <a:spLocks/>
          </p:cNvSpPr>
          <p:nvPr/>
        </p:nvSpPr>
        <p:spPr>
          <a:xfrm>
            <a:off x="10134600" y="6614596"/>
            <a:ext cx="2057400" cy="243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41C17BA-7175-4715-9419-8E35F51BF62C}" type="slidenum">
              <a:rPr lang="ru-RU" sz="1200">
                <a:solidFill>
                  <a:schemeClr val="tx1"/>
                </a:solidFill>
              </a:rPr>
              <a:pPr/>
              <a:t>4</a:t>
            </a:fld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F1B3922F-7900-E601-62D2-5FF91E944E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90293" y="1029339"/>
            <a:ext cx="9073007" cy="276999"/>
          </a:xfrm>
        </p:spPr>
        <p:txBody>
          <a:bodyPr/>
          <a:lstStyle/>
          <a:p>
            <a:r>
              <a:rPr lang="ru-RU" dirty="0"/>
              <a:t>Экспорт сырой нефти из России, млн </a:t>
            </a:r>
            <a:r>
              <a:rPr lang="ru-RU" dirty="0" err="1"/>
              <a:t>барр</a:t>
            </a:r>
            <a:r>
              <a:rPr lang="ru-RU" dirty="0"/>
              <a:t>./</a:t>
            </a:r>
            <a:r>
              <a:rPr lang="ru-RU" dirty="0" err="1"/>
              <a:t>сут</a:t>
            </a:r>
            <a:r>
              <a:rPr lang="ru-RU" dirty="0"/>
              <a:t>. </a:t>
            </a:r>
            <a:r>
              <a:rPr lang="ru-RU" dirty="0">
                <a:solidFill>
                  <a:srgbClr val="C00000"/>
                </a:solidFill>
              </a:rPr>
              <a:t>(красный – мощность терминала</a:t>
            </a:r>
            <a:r>
              <a:rPr lang="ru-RU" dirty="0"/>
              <a:t>, синий – экспорт в янв.22)</a:t>
            </a:r>
          </a:p>
        </p:txBody>
      </p:sp>
    </p:spTree>
    <p:extLst>
      <p:ext uri="{BB962C8B-B14F-4D97-AF65-F5344CB8AC3E}">
        <p14:creationId xmlns:p14="http://schemas.microsoft.com/office/powerpoint/2010/main" val="194123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1E5F424E-1797-F84A-AD74-7E9276DAC3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6096" y="1250083"/>
            <a:ext cx="5749903" cy="5222118"/>
          </a:xfrm>
        </p:spPr>
        <p:txBody>
          <a:bodyPr>
            <a:noAutofit/>
          </a:bodyPr>
          <a:lstStyle/>
          <a:p>
            <a:r>
              <a:rPr lang="ru-RU" sz="1200" b="1" dirty="0"/>
              <a:t>Российская нефть хорошо подходит для НПЗ Китая</a:t>
            </a:r>
            <a:r>
              <a:rPr lang="ru-RU" sz="1200" dirty="0"/>
              <a:t>, и </a:t>
            </a:r>
            <a:r>
              <a:rPr lang="ru-RU" sz="1200" b="1" dirty="0"/>
              <a:t>теоретически способна вытеснить до 3,0 млн </a:t>
            </a:r>
            <a:r>
              <a:rPr lang="ru-RU" sz="1200" b="1" dirty="0" err="1"/>
              <a:t>барр</a:t>
            </a:r>
            <a:r>
              <a:rPr lang="ru-RU" sz="1200" b="1" dirty="0"/>
              <a:t>./</a:t>
            </a:r>
            <a:r>
              <a:rPr lang="ru-RU" sz="1200" b="1" dirty="0" err="1"/>
              <a:t>сут</a:t>
            </a:r>
            <a:r>
              <a:rPr lang="ru-RU" sz="1200" b="1" dirty="0"/>
              <a:t>. (149 млн т/год) </a:t>
            </a:r>
            <a:r>
              <a:rPr lang="ru-RU" sz="1200" dirty="0" err="1"/>
              <a:t>среднесернистой</a:t>
            </a:r>
            <a:r>
              <a:rPr lang="ru-RU" sz="1200" dirty="0"/>
              <a:t> нефти аналогичного качества, импортируемой Китаем из других стран. Этому также может способствовать </a:t>
            </a:r>
            <a:r>
              <a:rPr lang="ru-RU" sz="1200" b="1" dirty="0"/>
              <a:t>высокий ценовой дисконт на российскую нефть (до </a:t>
            </a:r>
            <a:r>
              <a:rPr lang="en-US" sz="1200" b="1" dirty="0"/>
              <a:t>$30/</a:t>
            </a:r>
            <a:r>
              <a:rPr lang="ru-RU" sz="1200" b="1" dirty="0" err="1"/>
              <a:t>барр</a:t>
            </a:r>
            <a:r>
              <a:rPr lang="ru-RU" sz="1200" b="1" dirty="0"/>
              <a:t>.)</a:t>
            </a:r>
            <a:r>
              <a:rPr lang="ru-RU" sz="1200" dirty="0"/>
              <a:t>.</a:t>
            </a:r>
          </a:p>
          <a:p>
            <a:r>
              <a:rPr lang="ru-RU" sz="1200" b="1" dirty="0"/>
              <a:t>Но</a:t>
            </a:r>
            <a:r>
              <a:rPr lang="ru-RU" sz="1200" dirty="0"/>
              <a:t>, с другой стороны, Россия уже является одним из крупнейших поставщиков нефти в </a:t>
            </a:r>
            <a:r>
              <a:rPr lang="ru-RU" sz="1200" b="1" dirty="0"/>
              <a:t>Китай</a:t>
            </a:r>
            <a:r>
              <a:rPr lang="ru-RU" sz="1200" dirty="0"/>
              <a:t> (наряду с Саудовской Аравией), который </a:t>
            </a:r>
            <a:r>
              <a:rPr lang="ru-RU" sz="1200" b="1" dirty="0"/>
              <a:t>придерживается жесткой политики диверсификации импортеров </a:t>
            </a:r>
            <a:r>
              <a:rPr lang="ru-RU" sz="1200" dirty="0"/>
              <a:t>и, вряд ли, будет сильно увеличивать российскую долю в структуре своего нефтяного импорта (</a:t>
            </a:r>
            <a:r>
              <a:rPr lang="ru-RU" sz="1200" b="1" dirty="0"/>
              <a:t>15,5%: в 2021 г.</a:t>
            </a:r>
            <a:r>
              <a:rPr lang="ru-RU" sz="1200" dirty="0"/>
              <a:t>) .</a:t>
            </a:r>
          </a:p>
          <a:p>
            <a:r>
              <a:rPr lang="ru-RU" sz="1200" b="1" dirty="0"/>
              <a:t>В мае 2022 г. Китай нарастил поставки нефти из России на 55% (г/г) до 1,98 млн </a:t>
            </a:r>
            <a:r>
              <a:rPr lang="ru-RU" sz="1200" b="1" dirty="0" err="1"/>
              <a:t>барр</a:t>
            </a:r>
            <a:r>
              <a:rPr lang="ru-RU" sz="1200" b="1" dirty="0"/>
              <a:t>./</a:t>
            </a:r>
            <a:r>
              <a:rPr lang="ru-RU" sz="1200" b="1" dirty="0" err="1"/>
              <a:t>сут</a:t>
            </a:r>
            <a:r>
              <a:rPr lang="ru-RU" sz="1200" b="1" dirty="0"/>
              <a:t>.</a:t>
            </a:r>
          </a:p>
          <a:p>
            <a:r>
              <a:rPr lang="ru-RU" sz="1200" dirty="0"/>
              <a:t>Ожидается, что в 2023-25 гг. Китай планирует импортировать 520-570 млн т нефти в год, при этом </a:t>
            </a:r>
            <a:r>
              <a:rPr lang="ru-RU" sz="1200" b="1" dirty="0"/>
              <a:t>доля России в поставках нефти в КНР теоретически может вырасти до 20%</a:t>
            </a:r>
            <a:r>
              <a:rPr lang="ru-RU" sz="1200" dirty="0"/>
              <a:t> (с 80 до 105-115 млн т в год). </a:t>
            </a:r>
          </a:p>
          <a:p>
            <a:r>
              <a:rPr lang="ru-RU" sz="1200" dirty="0"/>
              <a:t>Для </a:t>
            </a:r>
            <a:r>
              <a:rPr lang="ru-RU" sz="1200" b="1" dirty="0"/>
              <a:t>Индии</a:t>
            </a:r>
            <a:r>
              <a:rPr lang="ru-RU" sz="1200" dirty="0"/>
              <a:t> наблюдается обратная ситуация. </a:t>
            </a:r>
            <a:r>
              <a:rPr lang="ru-RU" sz="1200" b="1" dirty="0"/>
              <a:t>Доля России </a:t>
            </a:r>
            <a:r>
              <a:rPr lang="ru-RU" sz="1200" dirty="0"/>
              <a:t>в импорте нефти </a:t>
            </a:r>
            <a:r>
              <a:rPr lang="ru-RU" sz="1200" b="1" dirty="0"/>
              <a:t>невелика: 4,5 млн т или 2,1% в 2021 г., </a:t>
            </a:r>
            <a:r>
              <a:rPr lang="ru-RU" sz="1200" dirty="0"/>
              <a:t>поскольку  для Индии </a:t>
            </a:r>
            <a:r>
              <a:rPr lang="ru-RU" sz="1200" dirty="0" err="1"/>
              <a:t>логистически</a:t>
            </a:r>
            <a:r>
              <a:rPr lang="ru-RU" sz="1200" dirty="0"/>
              <a:t> дешевле получать нефть с Ближнего Востока. Но существенный дисконт нефти из России может сделать импорт выгодным.</a:t>
            </a:r>
          </a:p>
          <a:p>
            <a:r>
              <a:rPr lang="ru-RU" sz="1200" b="1" dirty="0"/>
              <a:t>В мае поставки нефти в Индию из России выросли до 819 тыс. </a:t>
            </a:r>
            <a:r>
              <a:rPr lang="ru-RU" sz="1200" b="1" dirty="0" err="1"/>
              <a:t>барр</a:t>
            </a:r>
            <a:r>
              <a:rPr lang="ru-RU" sz="1200" b="1" dirty="0"/>
              <a:t>./</a:t>
            </a:r>
            <a:r>
              <a:rPr lang="ru-RU" sz="1200" b="1" dirty="0" err="1"/>
              <a:t>сут</a:t>
            </a:r>
            <a:r>
              <a:rPr lang="ru-RU" sz="1200" b="1" dirty="0"/>
              <a:t>., что в 9 (!) раз больше, чем за аналогичный период 2021 г.</a:t>
            </a:r>
          </a:p>
          <a:p>
            <a:r>
              <a:rPr lang="ru-RU" sz="1200" dirty="0"/>
              <a:t>Поставки нефти в Индию к 2025 г. могут вырасти до 250-270 млн т в год, при этом </a:t>
            </a:r>
            <a:r>
              <a:rPr lang="ru-RU" sz="1200" b="1" dirty="0"/>
              <a:t>Россия может потенциально нарастить поставки в эту страну до 20% </a:t>
            </a:r>
            <a:r>
              <a:rPr lang="ru-RU" sz="1200" dirty="0"/>
              <a:t>от общего объема индийского импорта (с 4,5 до 50-60 млн т в год).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E3AC04BD-BFFE-38A2-7A55-BBEC3AB8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" y="19646"/>
            <a:ext cx="1180529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8">
            <a:extLst>
              <a:ext uri="{FF2B5EF4-FFF2-40B4-BE49-F238E27FC236}">
                <a16:creationId xmlns:a16="http://schemas.microsoft.com/office/drawing/2014/main" xmlns="" id="{4FAF959B-3069-A0AB-8716-D35E4F3074B1}"/>
              </a:ext>
            </a:extLst>
          </p:cNvPr>
          <p:cNvSpPr txBox="1">
            <a:spLocks/>
          </p:cNvSpPr>
          <p:nvPr/>
        </p:nvSpPr>
        <p:spPr>
          <a:xfrm>
            <a:off x="2924704" y="47244"/>
            <a:ext cx="6983791" cy="7017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2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Китай или Индия?</a:t>
            </a:r>
            <a:b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srgbClr val="1F497D"/>
                </a:solidFill>
                <a:ea typeface="+mn-ea"/>
              </a:rPr>
              <a:t>Кто «прирастет» российской нефтью?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E9484E1E-E50C-1278-C844-2158B5DCB3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6768" y="944969"/>
            <a:ext cx="4462519" cy="276999"/>
          </a:xfrm>
        </p:spPr>
        <p:txBody>
          <a:bodyPr>
            <a:normAutofit/>
          </a:bodyPr>
          <a:lstStyle/>
          <a:p>
            <a:r>
              <a:rPr lang="ru-RU" sz="1200" dirty="0"/>
              <a:t>Структура импорта сырой нефти в Китае, млн т, 2021 г.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A9596891-57C6-7F73-DCB9-09568A127C30}"/>
              </a:ext>
            </a:extLst>
          </p:cNvPr>
          <p:cNvSpPr txBox="1">
            <a:spLocks/>
          </p:cNvSpPr>
          <p:nvPr/>
        </p:nvSpPr>
        <p:spPr>
          <a:xfrm>
            <a:off x="6988562" y="3770363"/>
            <a:ext cx="4462519" cy="276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импорта сырой нефти в Индии, млн т, 2021 г</a:t>
            </a:r>
            <a:r>
              <a:rPr lang="ru-RU" sz="1200" dirty="0"/>
              <a:t>.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9F66C131-87C3-5C7C-4ECE-C62F2C34D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512265"/>
              </p:ext>
            </p:extLst>
          </p:nvPr>
        </p:nvGraphicFramePr>
        <p:xfrm>
          <a:off x="7708642" y="1250083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0E3986A5-3593-DF06-FFA3-4EFFDE3F6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694202"/>
              </p:ext>
            </p:extLst>
          </p:nvPr>
        </p:nvGraphicFramePr>
        <p:xfrm>
          <a:off x="7492618" y="4058395"/>
          <a:ext cx="35283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1BADB2-CC2F-17C8-E725-FC976ED4FAEF}"/>
              </a:ext>
            </a:extLst>
          </p:cNvPr>
          <p:cNvSpPr txBox="1"/>
          <p:nvPr/>
        </p:nvSpPr>
        <p:spPr>
          <a:xfrm>
            <a:off x="6096000" y="6533757"/>
            <a:ext cx="6097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B6B6B"/>
                </a:solidFill>
              </a:rPr>
              <a:t>Источник: Государственный статистический комитет КНР, </a:t>
            </a:r>
            <a:r>
              <a:rPr lang="en-US" sz="1200" i="1" dirty="0" err="1">
                <a:solidFill>
                  <a:srgbClr val="6B6B6B"/>
                </a:solidFill>
              </a:rPr>
              <a:t>Comtrade</a:t>
            </a:r>
            <a:r>
              <a:rPr lang="ru-RU" sz="1200" i="1" dirty="0">
                <a:solidFill>
                  <a:srgbClr val="6B6B6B"/>
                </a:solidFill>
              </a:rPr>
              <a:t>, оценки ИЭФ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6387D76F-691D-55AF-B75D-2DA7F4F6AC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0108" y="6472201"/>
            <a:ext cx="5701241" cy="400110"/>
          </a:xfrm>
        </p:spPr>
        <p:txBody>
          <a:bodyPr/>
          <a:lstStyle/>
          <a:p>
            <a:r>
              <a:rPr lang="ru-RU" sz="1000" dirty="0"/>
              <a:t> * расхождения в объем поставках российской нефти в Китай -  66 млн т (данные ФТС) и  </a:t>
            </a:r>
          </a:p>
          <a:p>
            <a:r>
              <a:rPr lang="ru-RU" sz="1000" dirty="0"/>
              <a:t>80 млн т (данные КНР) связаны с тем, что часть нефти поставляется через трейдеров. </a:t>
            </a:r>
          </a:p>
        </p:txBody>
      </p:sp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xmlns="" id="{BDE0D2DA-7A25-F972-6518-A4D599495376}"/>
              </a:ext>
            </a:extLst>
          </p:cNvPr>
          <p:cNvSpPr txBox="1">
            <a:spLocks/>
          </p:cNvSpPr>
          <p:nvPr/>
        </p:nvSpPr>
        <p:spPr>
          <a:xfrm>
            <a:off x="10134600" y="6614596"/>
            <a:ext cx="2057400" cy="243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41C17BA-7175-4715-9419-8E35F51BF62C}" type="slidenum">
              <a:rPr lang="ru-RU" sz="1200">
                <a:solidFill>
                  <a:schemeClr val="tx1"/>
                </a:solidFill>
              </a:rPr>
              <a:pPr/>
              <a:t>5</a:t>
            </a:fld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E3AC04BD-BFFE-38A2-7A55-BBEC3AB8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" y="19646"/>
            <a:ext cx="1180529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8">
            <a:extLst>
              <a:ext uri="{FF2B5EF4-FFF2-40B4-BE49-F238E27FC236}">
                <a16:creationId xmlns:a16="http://schemas.microsoft.com/office/drawing/2014/main" xmlns="" id="{4FAF959B-3069-A0AB-8716-D35E4F3074B1}"/>
              </a:ext>
            </a:extLst>
          </p:cNvPr>
          <p:cNvSpPr txBox="1">
            <a:spLocks/>
          </p:cNvSpPr>
          <p:nvPr/>
        </p:nvSpPr>
        <p:spPr>
          <a:xfrm>
            <a:off x="2748434" y="47244"/>
            <a:ext cx="6983791" cy="7571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2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Текущая ситуация с экспортными поставками российских нефтепродуктов</a:t>
            </a:r>
            <a:endParaRPr lang="ru-RU" sz="2000" dirty="0">
              <a:solidFill>
                <a:srgbClr val="1F497D"/>
              </a:solidFill>
              <a:ea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1BADB2-CC2F-17C8-E725-FC976ED4FAEF}"/>
              </a:ext>
            </a:extLst>
          </p:cNvPr>
          <p:cNvSpPr txBox="1"/>
          <p:nvPr/>
        </p:nvSpPr>
        <p:spPr>
          <a:xfrm>
            <a:off x="6114149" y="6627806"/>
            <a:ext cx="6097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B6B6B"/>
                </a:solidFill>
              </a:rPr>
              <a:t>Источники: ИЭФ по данным ГВЦ РЖД</a:t>
            </a:r>
          </a:p>
        </p:txBody>
      </p:sp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xmlns="" id="{BDE0D2DA-7A25-F972-6518-A4D599495376}"/>
              </a:ext>
            </a:extLst>
          </p:cNvPr>
          <p:cNvSpPr txBox="1">
            <a:spLocks/>
          </p:cNvSpPr>
          <p:nvPr/>
        </p:nvSpPr>
        <p:spPr>
          <a:xfrm>
            <a:off x="10134600" y="6614596"/>
            <a:ext cx="2057400" cy="243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41C17BA-7175-4715-9419-8E35F51BF62C}" type="slidenum">
              <a:rPr lang="ru-RU" sz="1200">
                <a:solidFill>
                  <a:schemeClr val="tx1"/>
                </a:solidFill>
              </a:rPr>
              <a:pPr/>
              <a:t>6</a:t>
            </a:fld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00000000-0008-0000-2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689578"/>
              </p:ext>
            </p:extLst>
          </p:nvPr>
        </p:nvGraphicFramePr>
        <p:xfrm>
          <a:off x="5823589" y="1774021"/>
          <a:ext cx="6097604" cy="38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ADE354EE-6ADC-1F32-4E6A-98B8573AD97D}"/>
              </a:ext>
            </a:extLst>
          </p:cNvPr>
          <p:cNvSpPr txBox="1">
            <a:spLocks/>
          </p:cNvSpPr>
          <p:nvPr/>
        </p:nvSpPr>
        <p:spPr>
          <a:xfrm>
            <a:off x="6289843" y="1291468"/>
            <a:ext cx="5165097" cy="3871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effectLst/>
                <a:ea typeface="Calibri" panose="020F0502020204030204" pitchFamily="34" charset="0"/>
              </a:rPr>
              <a:t>Изменение (г/г) среднесуточной ж/д отгрузки нефтепродуктов </a:t>
            </a:r>
          </a:p>
          <a:p>
            <a:r>
              <a:rPr lang="ru-RU" sz="1200" dirty="0">
                <a:effectLst/>
                <a:ea typeface="Calibri" panose="020F0502020204030204" pitchFamily="34" charset="0"/>
              </a:rPr>
              <a:t>на экспорт из России, янв.-май 2022 г.</a:t>
            </a:r>
            <a:r>
              <a:rPr lang="ru-RU" sz="1200" dirty="0"/>
              <a:t>.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1E17F8BE-AF4E-6A38-358E-407F54E28A65}"/>
              </a:ext>
            </a:extLst>
          </p:cNvPr>
          <p:cNvSpPr txBox="1">
            <a:spLocks/>
          </p:cNvSpPr>
          <p:nvPr/>
        </p:nvSpPr>
        <p:spPr>
          <a:xfrm>
            <a:off x="152255" y="1291468"/>
            <a:ext cx="5749903" cy="5519288"/>
          </a:xfrm>
          <a:prstGeom prst="rect">
            <a:avLst/>
          </a:prstGeom>
          <a:solidFill>
            <a:srgbClr val="F2F2F2"/>
          </a:solidFill>
        </p:spPr>
        <p:txBody>
          <a:bodyPr vert="horz" lIns="36000" tIns="45720" rIns="91440" bIns="45720" rtlCol="0">
            <a:noAutofit/>
          </a:bodyPr>
          <a:lstStyle>
            <a:lvl1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В 2022 г. направления и объемы железнодорожных отгрузок нефтеналивных грузов из России на экспорт менялись, как минимум, трижды:</a:t>
            </a:r>
          </a:p>
          <a:p>
            <a:pPr marL="360000" lvl="0" indent="0" algn="just">
              <a:lnSpc>
                <a:spcPct val="110000"/>
              </a:lnSpc>
              <a:spcAft>
                <a:spcPts val="600"/>
              </a:spcAft>
              <a:buNone/>
              <a:tabLst>
                <a:tab pos="4050665" algn="l"/>
              </a:tabLst>
            </a:pPr>
            <a:r>
              <a:rPr lang="ru-RU" sz="1200" b="1" dirty="0"/>
              <a:t>01 января – 06 марта 2022 г.</a:t>
            </a:r>
            <a:r>
              <a:rPr lang="ru-RU" sz="1200" dirty="0"/>
              <a:t> В этот период наблюдался рост экспорта нефтепродуктов по всем направлениям, особенно в Европу и Турцию.</a:t>
            </a:r>
          </a:p>
          <a:p>
            <a:pPr marL="360000" lvl="0" indent="0" algn="just">
              <a:lnSpc>
                <a:spcPct val="110000"/>
              </a:lnSpc>
              <a:spcAft>
                <a:spcPts val="600"/>
              </a:spcAft>
              <a:buNone/>
              <a:tabLst>
                <a:tab pos="4050665" algn="l"/>
              </a:tabLst>
            </a:pPr>
            <a:r>
              <a:rPr lang="ru-RU" sz="1200" b="1" dirty="0"/>
              <a:t>07 марта – 18 апреля 2022 г. </a:t>
            </a:r>
            <a:r>
              <a:rPr lang="ru-RU" sz="1200" dirty="0"/>
              <a:t>Период наиболее сильного спада экспорта в условиях высокой неопределенности и начальной стадии перенастройки системы логистики (поиск танкеров, страховщиков, покупателей, формирование новых условий поставок и систем взаиморасчетов). </a:t>
            </a:r>
          </a:p>
          <a:p>
            <a:pPr marL="360000" lvl="0" indent="0" algn="just">
              <a:lnSpc>
                <a:spcPct val="110000"/>
              </a:lnSpc>
              <a:spcAft>
                <a:spcPts val="600"/>
              </a:spcAft>
              <a:buNone/>
              <a:tabLst>
                <a:tab pos="4050665" algn="l"/>
              </a:tabLst>
            </a:pPr>
            <a:r>
              <a:rPr lang="ru-RU" sz="1200" b="1" dirty="0"/>
              <a:t>19 апреля – 31 мая 2022 г. </a:t>
            </a:r>
            <a:r>
              <a:rPr lang="ru-RU" sz="1200" dirty="0"/>
              <a:t>Период восстановления отгрузок на фоне завершения профилактики и плановых ремонтов на российских НПЗ, дополнительного спроса на российские нефтепродукты в условиях ожидаемого введения санкционных ограничений ЕС и выстраивания новых цепочек поставок в Европу и другие страны</a:t>
            </a:r>
          </a:p>
          <a:p>
            <a:pPr marL="266400" lvl="0" indent="-266400" algn="just">
              <a:lnSpc>
                <a:spcPct val="110000"/>
              </a:lnSpc>
              <a:spcAft>
                <a:spcPts val="600"/>
              </a:spcAft>
              <a:tabLst>
                <a:tab pos="4050665" algn="l"/>
              </a:tabLst>
            </a:pPr>
            <a:r>
              <a:rPr lang="ru-RU" sz="1200" b="1" dirty="0"/>
              <a:t>К концу мая экспорт российских нефтепродуктов в Европу даже превысил прошлогодние уровни</a:t>
            </a:r>
            <a:r>
              <a:rPr lang="ru-RU" sz="1200" dirty="0"/>
              <a:t>. Но поставки в Китай, напротив, существенно сократились, а в мае почти прекратились на фоне вновь введенных в этой стране жестких коронавирусных ограничений.</a:t>
            </a:r>
          </a:p>
          <a:p>
            <a:pPr marL="266400" lvl="0" indent="-266400" algn="just">
              <a:lnSpc>
                <a:spcPct val="110000"/>
              </a:lnSpc>
              <a:spcAft>
                <a:spcPts val="600"/>
              </a:spcAft>
              <a:tabLst>
                <a:tab pos="4050665" algn="l"/>
              </a:tabLst>
            </a:pPr>
            <a:r>
              <a:rPr lang="ru-RU" sz="1200" dirty="0"/>
              <a:t>Таким образом</a:t>
            </a:r>
            <a:r>
              <a:rPr lang="ru-RU" sz="1200" b="1" dirty="0"/>
              <a:t>, Европа пока сохраняет объемы закупок российских нефтепродуктов на уровне 2021 г. </a:t>
            </a:r>
            <a:r>
              <a:rPr lang="ru-RU" sz="1200" dirty="0"/>
              <a:t>Возможно, что для 2 полугодия 2022 г. динамика экспорта нефтепродуктов из России в ЕС-27 будет похожа на текущую динамику экспорта угля: «правила игры» определены и до окончания переходного периода (для нефтепродуктов до 5 февраля 2023 г.) поставки сохранятся без существенного понижения.</a:t>
            </a:r>
          </a:p>
        </p:txBody>
      </p:sp>
    </p:spTree>
    <p:extLst>
      <p:ext uri="{BB962C8B-B14F-4D97-AF65-F5344CB8AC3E}">
        <p14:creationId xmlns:p14="http://schemas.microsoft.com/office/powerpoint/2010/main" val="315748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E3AC04BD-BFFE-38A2-7A55-BBEC3AB8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" y="19646"/>
            <a:ext cx="1180529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8">
            <a:extLst>
              <a:ext uri="{FF2B5EF4-FFF2-40B4-BE49-F238E27FC236}">
                <a16:creationId xmlns:a16="http://schemas.microsoft.com/office/drawing/2014/main" xmlns="" id="{4FAF959B-3069-A0AB-8716-D35E4F3074B1}"/>
              </a:ext>
            </a:extLst>
          </p:cNvPr>
          <p:cNvSpPr txBox="1">
            <a:spLocks/>
          </p:cNvSpPr>
          <p:nvPr/>
        </p:nvSpPr>
        <p:spPr>
          <a:xfrm>
            <a:off x="2748434" y="47244"/>
            <a:ext cx="6983791" cy="7571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2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Могут ли Китай или Индия заместить Европу в поставках российских нефтепродуктов?</a:t>
            </a:r>
            <a:endParaRPr lang="ru-RU" sz="2000" dirty="0">
              <a:solidFill>
                <a:srgbClr val="1F497D"/>
              </a:solidFill>
              <a:ea typeface="+mn-ea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E9484E1E-E50C-1278-C844-2158B5DCB3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438" y="1203955"/>
            <a:ext cx="5641503" cy="391080"/>
          </a:xfrm>
        </p:spPr>
        <p:txBody>
          <a:bodyPr>
            <a:noAutofit/>
          </a:bodyPr>
          <a:lstStyle/>
          <a:p>
            <a:r>
              <a:rPr lang="ru-RU" sz="1200" dirty="0"/>
              <a:t>Экспорт/импорт отдельных видов нефтепродуктов в КНР, 2010-2021 гг.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1BADB2-CC2F-17C8-E725-FC976ED4FAEF}"/>
              </a:ext>
            </a:extLst>
          </p:cNvPr>
          <p:cNvSpPr txBox="1"/>
          <p:nvPr/>
        </p:nvSpPr>
        <p:spPr>
          <a:xfrm>
            <a:off x="396426" y="4430738"/>
            <a:ext cx="6097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B6B6B"/>
                </a:solidFill>
              </a:rPr>
              <a:t>Источник: ИЭФ по данным Статистического комитета КНР, </a:t>
            </a:r>
            <a:r>
              <a:rPr lang="en-US" sz="1200" i="1" dirty="0">
                <a:solidFill>
                  <a:srgbClr val="6B6B6B"/>
                </a:solidFill>
              </a:rPr>
              <a:t>JODI</a:t>
            </a:r>
            <a:endParaRPr lang="ru-RU" sz="1200" i="1" dirty="0">
              <a:solidFill>
                <a:srgbClr val="6B6B6B"/>
              </a:solidFill>
            </a:endParaRPr>
          </a:p>
        </p:txBody>
      </p:sp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xmlns="" id="{BDE0D2DA-7A25-F972-6518-A4D599495376}"/>
              </a:ext>
            </a:extLst>
          </p:cNvPr>
          <p:cNvSpPr txBox="1">
            <a:spLocks/>
          </p:cNvSpPr>
          <p:nvPr/>
        </p:nvSpPr>
        <p:spPr>
          <a:xfrm>
            <a:off x="10134600" y="6614596"/>
            <a:ext cx="2057400" cy="243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41C17BA-7175-4715-9419-8E35F51BF62C}" type="slidenum">
              <a:rPr lang="ru-RU" sz="1200">
                <a:solidFill>
                  <a:schemeClr val="tx1"/>
                </a:solidFill>
              </a:rPr>
              <a:pPr/>
              <a:t>7</a:t>
            </a:fld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xmlns="" id="{D462A6DE-FB30-4228-8318-9D61C30F8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317069"/>
              </p:ext>
            </p:extLst>
          </p:nvPr>
        </p:nvGraphicFramePr>
        <p:xfrm>
          <a:off x="396426" y="1652978"/>
          <a:ext cx="5422265" cy="27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99631EED-227A-4B8A-B3F0-CB62ABAAD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954140"/>
              </p:ext>
            </p:extLst>
          </p:nvPr>
        </p:nvGraphicFramePr>
        <p:xfrm>
          <a:off x="6373309" y="1595035"/>
          <a:ext cx="5422265" cy="315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B6767C24-A86E-63A4-1680-4109816D978B}"/>
              </a:ext>
            </a:extLst>
          </p:cNvPr>
          <p:cNvSpPr txBox="1">
            <a:spLocks/>
          </p:cNvSpPr>
          <p:nvPr/>
        </p:nvSpPr>
        <p:spPr>
          <a:xfrm>
            <a:off x="6264061" y="1260995"/>
            <a:ext cx="5867633" cy="2769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8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Экспорт/импорт отдельных видов нефтепродуктов в Индию, 2010-2021 гг.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127DF5-A8E3-DCCD-29CE-E921C2469FF6}"/>
              </a:ext>
            </a:extLst>
          </p:cNvPr>
          <p:cNvSpPr txBox="1"/>
          <p:nvPr/>
        </p:nvSpPr>
        <p:spPr>
          <a:xfrm>
            <a:off x="6494030" y="4805311"/>
            <a:ext cx="6097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6B6B6B"/>
                </a:solidFill>
              </a:rPr>
              <a:t>Источник: ГИЭФ по данным </a:t>
            </a:r>
            <a:r>
              <a:rPr lang="en-US" sz="1200" i="1" dirty="0">
                <a:solidFill>
                  <a:srgbClr val="6B6B6B"/>
                </a:solidFill>
              </a:rPr>
              <a:t>PPAC India</a:t>
            </a:r>
            <a:r>
              <a:rPr lang="ru-RU" sz="1200" i="1" dirty="0">
                <a:solidFill>
                  <a:srgbClr val="6B6B6B"/>
                </a:solidFill>
              </a:rPr>
              <a:t>, </a:t>
            </a:r>
            <a:r>
              <a:rPr lang="en-US" sz="1200" i="1" dirty="0">
                <a:solidFill>
                  <a:srgbClr val="6B6B6B"/>
                </a:solidFill>
              </a:rPr>
              <a:t>JODI</a:t>
            </a:r>
            <a:endParaRPr lang="ru-RU" sz="1200" i="1" dirty="0">
              <a:solidFill>
                <a:srgbClr val="6B6B6B"/>
              </a:solidFill>
            </a:endParaRP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xmlns="" id="{CF09B5D8-FBFE-B7BB-F7E2-E81ECA79B5F8}"/>
              </a:ext>
            </a:extLst>
          </p:cNvPr>
          <p:cNvSpPr txBox="1">
            <a:spLocks/>
          </p:cNvSpPr>
          <p:nvPr/>
        </p:nvSpPr>
        <p:spPr>
          <a:xfrm>
            <a:off x="396426" y="5072028"/>
            <a:ext cx="11399148" cy="1756044"/>
          </a:xfrm>
          <a:prstGeom prst="rect">
            <a:avLst/>
          </a:prstGeom>
          <a:solidFill>
            <a:srgbClr val="F2F2F2"/>
          </a:solidFill>
        </p:spPr>
        <p:txBody>
          <a:bodyPr vert="horz" lIns="36000" tIns="45720" rIns="91440" bIns="45720" rtlCol="0">
            <a:noAutofit/>
          </a:bodyPr>
          <a:lstStyle>
            <a:lvl1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1200" dirty="0"/>
              <a:t>Китай и Индия являются нетто-экспортерами нефтепродуктов.</a:t>
            </a:r>
          </a:p>
          <a:p>
            <a:pPr>
              <a:lnSpc>
                <a:spcPct val="110000"/>
              </a:lnSpc>
            </a:pPr>
            <a:r>
              <a:rPr lang="ru-RU" sz="1200" dirty="0"/>
              <a:t>Ключевыми экспортными продуктами КНР и Индии являются: бензин, авиакеросин и дизельное топливо, </a:t>
            </a:r>
          </a:p>
          <a:p>
            <a:pPr>
              <a:lnSpc>
                <a:spcPct val="110000"/>
              </a:lnSpc>
            </a:pPr>
            <a:r>
              <a:rPr lang="ru-RU" sz="1200" dirty="0"/>
              <a:t>Однако эти страны наращивают импорт СУГ, </a:t>
            </a:r>
            <a:r>
              <a:rPr lang="ru-RU" sz="1200" dirty="0" err="1"/>
              <a:t>нафты</a:t>
            </a:r>
            <a:r>
              <a:rPr lang="ru-RU" sz="1200" dirty="0"/>
              <a:t> (Китай), а также мазута и битума (Индия)</a:t>
            </a:r>
          </a:p>
          <a:p>
            <a:pPr>
              <a:lnSpc>
                <a:spcPct val="110000"/>
              </a:lnSpc>
            </a:pPr>
            <a:r>
              <a:rPr lang="ru-RU" sz="1200" dirty="0"/>
              <a:t>Также весьма вероятно, что к 2025 г. объемы экспорта основных экспортных видов нефтепродуктов из КНР (бензин, дизельное топливо и авиакеросин) могут сократиться на две трети (с 37 до 12,7 млн т)</a:t>
            </a:r>
          </a:p>
          <a:p>
            <a:pPr>
              <a:lnSpc>
                <a:spcPct val="110000"/>
              </a:lnSpc>
            </a:pPr>
            <a:r>
              <a:rPr lang="ru-RU" sz="1200" dirty="0"/>
              <a:t>Тем не менее, </a:t>
            </a:r>
            <a:r>
              <a:rPr lang="ru-RU" sz="1200" b="1" dirty="0"/>
              <a:t>потенциальные ниши для российских нефтепродуктов </a:t>
            </a:r>
            <a:r>
              <a:rPr lang="ru-RU" sz="1200" dirty="0"/>
              <a:t>(особенно для дизельного топлива) </a:t>
            </a:r>
            <a:r>
              <a:rPr lang="ru-RU" sz="1200" b="1" dirty="0"/>
              <a:t>на рынках Китая и Индии будут существенно меньше, чем на европейском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224019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E3AC04BD-BFFE-38A2-7A55-BBEC3AB8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" y="102426"/>
            <a:ext cx="1180529" cy="10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8">
            <a:extLst>
              <a:ext uri="{FF2B5EF4-FFF2-40B4-BE49-F238E27FC236}">
                <a16:creationId xmlns:a16="http://schemas.microsoft.com/office/drawing/2014/main" xmlns="" id="{4FAF959B-3069-A0AB-8716-D35E4F3074B1}"/>
              </a:ext>
            </a:extLst>
          </p:cNvPr>
          <p:cNvSpPr txBox="1">
            <a:spLocks/>
          </p:cNvSpPr>
          <p:nvPr/>
        </p:nvSpPr>
        <p:spPr>
          <a:xfrm>
            <a:off x="1751798" y="122277"/>
            <a:ext cx="9529010" cy="75713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2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4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Потенциал использования российской инфраструктуры для хранения нефти в условиях перенастройки логистических цепочек</a:t>
            </a:r>
          </a:p>
        </p:txBody>
      </p:sp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xmlns="" id="{BDE0D2DA-7A25-F972-6518-A4D599495376}"/>
              </a:ext>
            </a:extLst>
          </p:cNvPr>
          <p:cNvSpPr txBox="1">
            <a:spLocks/>
          </p:cNvSpPr>
          <p:nvPr/>
        </p:nvSpPr>
        <p:spPr>
          <a:xfrm>
            <a:off x="10134600" y="6614596"/>
            <a:ext cx="2057400" cy="243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41C17BA-7175-4715-9419-8E35F51BF62C}" type="slidenum">
              <a:rPr lang="ru-RU" sz="1200">
                <a:solidFill>
                  <a:schemeClr val="tx1"/>
                </a:solidFill>
              </a:rPr>
              <a:pPr/>
              <a:t>8</a:t>
            </a:fld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8C9154CB-B6BB-CF87-3533-E53245105C16}"/>
              </a:ext>
            </a:extLst>
          </p:cNvPr>
          <p:cNvGraphicFramePr>
            <a:graphicFrameLocks noGrp="1"/>
          </p:cNvGraphicFramePr>
          <p:nvPr/>
        </p:nvGraphicFramePr>
        <p:xfrm>
          <a:off x="3001086" y="1263563"/>
          <a:ext cx="9073008" cy="3265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7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3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Свободная мощность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Комментарий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Нефтепровод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40-50 млн </a:t>
                      </a:r>
                      <a:r>
                        <a:rPr lang="ru-R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Номинальная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вободная мощность в начале марта составляла 330 млн </a:t>
                      </a: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или 46 млн т. Но загрузка никогда не достигает максимума из-за технологических рисков аварий или ремонтных работ на отдельных участках </a:t>
                      </a:r>
                      <a:r>
                        <a:rPr lang="ru-RU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нефтетрубопроводной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marL="0" algn="l" defTabSz="914446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Наземные резервуары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млн </a:t>
                      </a:r>
                      <a:r>
                        <a:rPr lang="ru-R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(существующие) и</a:t>
                      </a:r>
                    </a:p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млн </a:t>
                      </a:r>
                      <a:r>
                        <a:rPr lang="ru-RU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(строящиеся)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РФ существует 870 наземных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резервуаров суммарной мощностью 24,6 млн т или 154 млн </a:t>
                      </a:r>
                      <a:r>
                        <a:rPr lang="ru-RU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заполненность  которых на начало марта оценивалась в 60%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Цистерны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Около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млн </a:t>
                      </a:r>
                      <a:r>
                        <a:rPr lang="ru-RU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парк цистерн  - около 190-220 тыс. ед. Каждая цистерна – около 700 </a:t>
                      </a:r>
                      <a:r>
                        <a:rPr lang="ru-RU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Но примерно половина цистерн уже заполнена нефтяными грузами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Плавучие хранилища (танкеры)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Почти отсутствуют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Суммарное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водоизмещение танкеров (в гос. собственности): 50 млн </a:t>
                      </a:r>
                      <a:r>
                        <a:rPr lang="ru-RU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для сырой нефти и 17 млн </a:t>
                      </a:r>
                      <a:r>
                        <a:rPr lang="ru-RU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барр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для нефтепродуктов. Но они уже почти заполнены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3" name="Текст 5">
            <a:extLst>
              <a:ext uri="{FF2B5EF4-FFF2-40B4-BE49-F238E27FC236}">
                <a16:creationId xmlns:a16="http://schemas.microsoft.com/office/drawing/2014/main" xmlns="" id="{09F05BCD-C11A-BE93-D8D7-889336892989}"/>
              </a:ext>
            </a:extLst>
          </p:cNvPr>
          <p:cNvSpPr txBox="1">
            <a:spLocks/>
          </p:cNvSpPr>
          <p:nvPr/>
        </p:nvSpPr>
        <p:spPr>
          <a:xfrm>
            <a:off x="334178" y="4836812"/>
            <a:ext cx="11523644" cy="1805530"/>
          </a:xfrm>
          <a:prstGeom prst="rect">
            <a:avLst/>
          </a:prstGeom>
          <a:solidFill>
            <a:srgbClr val="F2F2F2"/>
          </a:solidFill>
        </p:spPr>
        <p:txBody>
          <a:bodyPr vert="horz" lIns="36000" tIns="45720" rIns="91440" bIns="45720" rtlCol="0">
            <a:normAutofit/>
          </a:bodyPr>
          <a:lstStyle>
            <a:lvl1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q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65853" indent="-265853" algn="just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1108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Российская инфраструктура ориентирована на обеспечение технологического хранения нефти на случай кратковременных перебоев с поставками (из-за аварий или ремонтов) и потому неспособна обеспечить долгосрочную балансировку нефтяного рынка в случае возникновения перебоев с поставками.</a:t>
            </a:r>
          </a:p>
          <a:p>
            <a:r>
              <a:rPr lang="ru-RU" sz="1200" dirty="0"/>
              <a:t>Целесообразно вернуться к идее создания </a:t>
            </a:r>
            <a:r>
              <a:rPr lang="ru-RU" sz="1200" b="1" dirty="0"/>
              <a:t>Стратегического нефтяного резерва</a:t>
            </a:r>
            <a:r>
              <a:rPr lang="ru-RU" sz="1200" dirty="0"/>
              <a:t> (например, в соляных кавернах, как ПХГ), который бы мог позволить России (как в 2020 г., так и сейчас) минимизировать потери отрасли от перебоев с поставками на внешние рынки.</a:t>
            </a:r>
          </a:p>
          <a:p>
            <a:pPr algn="l"/>
            <a:r>
              <a:rPr lang="ru-RU" sz="1200" dirty="0"/>
              <a:t>В РФ может быть создана </a:t>
            </a:r>
            <a:r>
              <a:rPr lang="ru-RU" sz="1200" b="1" dirty="0"/>
              <a:t>система подземных хранилищ нефти </a:t>
            </a:r>
            <a:r>
              <a:rPr lang="ru-RU" sz="1200" dirty="0"/>
              <a:t>(в кавернах соленосных бассейнов в Центральном и Северо-Кавказском округе, а также в Калининградской и Астраханской областях) общим объемом до 120 млн м3 </a:t>
            </a:r>
            <a:r>
              <a:rPr lang="ru-RU" sz="1200" b="1" dirty="0"/>
              <a:t>с возможностью хранения до 100 млн т нефти</a:t>
            </a:r>
            <a:r>
              <a:rPr lang="ru-RU" sz="1200" dirty="0"/>
              <a:t>. </a:t>
            </a:r>
          </a:p>
          <a:p>
            <a:pPr algn="l"/>
            <a:r>
              <a:rPr lang="ru-RU" sz="1200" b="1" dirty="0"/>
              <a:t>Сроки реализации первой очереди такого проекта </a:t>
            </a:r>
            <a:r>
              <a:rPr lang="ru-RU" sz="1200" dirty="0"/>
              <a:t>(30 млн м3 </a:t>
            </a:r>
            <a:r>
              <a:rPr lang="ru-RU" sz="1200" b="1" dirty="0"/>
              <a:t>с возможностью хранения до 25 млн т нефти</a:t>
            </a:r>
            <a:r>
              <a:rPr lang="ru-RU" sz="1200" dirty="0"/>
              <a:t>) </a:t>
            </a:r>
            <a:r>
              <a:rPr lang="ru-RU" sz="1200" b="1" dirty="0"/>
              <a:t>составляют от 3 до 5 лет </a:t>
            </a:r>
            <a:r>
              <a:rPr lang="ru-RU" sz="1200" dirty="0"/>
              <a:t>при сравнительно скромных затратах на строительство в объеме до </a:t>
            </a:r>
            <a:r>
              <a:rPr lang="ru-RU" sz="1200" b="1" dirty="0"/>
              <a:t>$1 млрд.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5EB53E1-B251-B8E5-43C8-F5025700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3" y="1263563"/>
            <a:ext cx="2709131" cy="18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671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1841</Words>
  <Application>Microsoft Office PowerPoint</Application>
  <PresentationFormat>Широкоэкранный</PresentationFormat>
  <Paragraphs>120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Влияние санкций на российскую нефтяную отрасль:  около 60% экспорта нефти из России находится под риском ограничений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Громов</dc:creator>
  <cp:lastModifiedBy>Громов Алексей Игоревич</cp:lastModifiedBy>
  <cp:revision>14</cp:revision>
  <cp:lastPrinted>2022-06-21T07:49:37Z</cp:lastPrinted>
  <dcterms:created xsi:type="dcterms:W3CDTF">2022-05-11T07:50:37Z</dcterms:created>
  <dcterms:modified xsi:type="dcterms:W3CDTF">2022-06-21T07:55:04Z</dcterms:modified>
</cp:coreProperties>
</file>